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 id="2147483687" r:id="rId2"/>
  </p:sldMasterIdLst>
  <p:notesMasterIdLst>
    <p:notesMasterId r:id="rId45"/>
  </p:notesMasterIdLst>
  <p:sldIdLst>
    <p:sldId id="292" r:id="rId3"/>
    <p:sldId id="256" r:id="rId4"/>
    <p:sldId id="257" r:id="rId5"/>
    <p:sldId id="259" r:id="rId6"/>
    <p:sldId id="258" r:id="rId7"/>
    <p:sldId id="262" r:id="rId8"/>
    <p:sldId id="263" r:id="rId9"/>
    <p:sldId id="264" r:id="rId10"/>
    <p:sldId id="266" r:id="rId11"/>
    <p:sldId id="270" r:id="rId12"/>
    <p:sldId id="267" r:id="rId13"/>
    <p:sldId id="268" r:id="rId14"/>
    <p:sldId id="272" r:id="rId15"/>
    <p:sldId id="302" r:id="rId16"/>
    <p:sldId id="303" r:id="rId17"/>
    <p:sldId id="304" r:id="rId18"/>
    <p:sldId id="269" r:id="rId19"/>
    <p:sldId id="273" r:id="rId20"/>
    <p:sldId id="274" r:id="rId21"/>
    <p:sldId id="276" r:id="rId22"/>
    <p:sldId id="277" r:id="rId23"/>
    <p:sldId id="278" r:id="rId24"/>
    <p:sldId id="279" r:id="rId25"/>
    <p:sldId id="287" r:id="rId26"/>
    <p:sldId id="280" r:id="rId27"/>
    <p:sldId id="281" r:id="rId28"/>
    <p:sldId id="293" r:id="rId29"/>
    <p:sldId id="282" r:id="rId30"/>
    <p:sldId id="283" r:id="rId31"/>
    <p:sldId id="284" r:id="rId32"/>
    <p:sldId id="285" r:id="rId33"/>
    <p:sldId id="288" r:id="rId34"/>
    <p:sldId id="289" r:id="rId35"/>
    <p:sldId id="290" r:id="rId36"/>
    <p:sldId id="291" r:id="rId37"/>
    <p:sldId id="295" r:id="rId38"/>
    <p:sldId id="299" r:id="rId39"/>
    <p:sldId id="296" r:id="rId40"/>
    <p:sldId id="297" r:id="rId41"/>
    <p:sldId id="298" r:id="rId42"/>
    <p:sldId id="300" r:id="rId43"/>
    <p:sldId id="27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17893D6-4E01-432D-A4EC-6D70BB1CE3C3}">
          <p14:sldIdLst>
            <p14:sldId id="292"/>
            <p14:sldId id="256"/>
            <p14:sldId id="257"/>
            <p14:sldId id="259"/>
            <p14:sldId id="258"/>
            <p14:sldId id="262"/>
            <p14:sldId id="263"/>
            <p14:sldId id="264"/>
            <p14:sldId id="266"/>
            <p14:sldId id="270"/>
            <p14:sldId id="267"/>
            <p14:sldId id="268"/>
            <p14:sldId id="272"/>
            <p14:sldId id="302"/>
            <p14:sldId id="303"/>
            <p14:sldId id="304"/>
            <p14:sldId id="269"/>
            <p14:sldId id="273"/>
            <p14:sldId id="274"/>
            <p14:sldId id="276"/>
            <p14:sldId id="277"/>
            <p14:sldId id="278"/>
            <p14:sldId id="279"/>
            <p14:sldId id="287"/>
            <p14:sldId id="280"/>
            <p14:sldId id="281"/>
            <p14:sldId id="293"/>
            <p14:sldId id="282"/>
            <p14:sldId id="283"/>
            <p14:sldId id="284"/>
            <p14:sldId id="285"/>
            <p14:sldId id="288"/>
            <p14:sldId id="289"/>
            <p14:sldId id="290"/>
            <p14:sldId id="291"/>
            <p14:sldId id="295"/>
            <p14:sldId id="299"/>
            <p14:sldId id="296"/>
            <p14:sldId id="297"/>
            <p14:sldId id="298"/>
            <p14:sldId id="30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eg>
</file>

<file path=ppt/media/image10.webp>
</file>

<file path=ppt/media/image11.png>
</file>

<file path=ppt/media/image12.jpeg>
</file>

<file path=ppt/media/image13.jpe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webp>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36F55B-2F4E-46FA-8907-F09EDBC9B53F}" type="datetimeFigureOut">
              <a:rPr lang="en-PH" smtClean="0"/>
              <a:t>15 Jun 2021</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462E62-326E-4EDA-930A-D717ED273478}" type="slidenum">
              <a:rPr lang="en-PH" smtClean="0"/>
              <a:t>‹#›</a:t>
            </a:fld>
            <a:endParaRPr lang="en-PH"/>
          </a:p>
        </p:txBody>
      </p:sp>
    </p:spTree>
    <p:extLst>
      <p:ext uri="{BB962C8B-B14F-4D97-AF65-F5344CB8AC3E}">
        <p14:creationId xmlns:p14="http://schemas.microsoft.com/office/powerpoint/2010/main" val="169529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2B58A74E-7716-4BDB-8453-2EC54A3A0C38}" type="datetime2">
              <a:rPr lang="en-US" smtClean="0"/>
              <a:t>Tuesday, June 15, 2021</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337270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10062153-17CD-4625-9D93-65CB22FAB208}" type="datetime2">
              <a:rPr lang="en-US" smtClean="0"/>
              <a:t>Tuesday, June 15, 2021</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4492507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F6131B05-592B-4C14-968E-FE785F8BD67F}" type="datetime2">
              <a:rPr lang="en-US" smtClean="0"/>
              <a:t>Tuesday, June 15, 2021</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96460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C1475-61F9-455E-98C6-0F1101A29F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EAB834E1-56DB-4191-A2F3-12B21B177C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358559EB-688E-407E-BD84-A34D0B6380F5}"/>
              </a:ext>
            </a:extLst>
          </p:cNvPr>
          <p:cNvSpPr>
            <a:spLocks noGrp="1"/>
          </p:cNvSpPr>
          <p:nvPr>
            <p:ph type="dt" sz="half" idx="10"/>
          </p:nvPr>
        </p:nvSpPr>
        <p:spPr/>
        <p:txBody>
          <a:bodyPr/>
          <a:lstStyle/>
          <a:p>
            <a:fld id="{2B58A74E-7716-4BDB-8453-2EC54A3A0C38}" type="datetime2">
              <a:rPr lang="en-US" smtClean="0"/>
              <a:t>Tuesday, June 15, 2021</a:t>
            </a:fld>
            <a:endParaRPr lang="en-US"/>
          </a:p>
        </p:txBody>
      </p:sp>
      <p:sp>
        <p:nvSpPr>
          <p:cNvPr id="5" name="Footer Placeholder 4">
            <a:extLst>
              <a:ext uri="{FF2B5EF4-FFF2-40B4-BE49-F238E27FC236}">
                <a16:creationId xmlns:a16="http://schemas.microsoft.com/office/drawing/2014/main" id="{801E0DCD-E080-450D-875C-AAA318137C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28BD13-7466-46ED-B96A-76D196719B9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40929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03A3-BB61-4596-BA3B-0C38FEC608B5}"/>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91253785-B884-44A0-8102-8A699FE856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6F327842-AC4C-4E8E-8008-661216D6E69E}"/>
              </a:ext>
            </a:extLst>
          </p:cNvPr>
          <p:cNvSpPr>
            <a:spLocks noGrp="1"/>
          </p:cNvSpPr>
          <p:nvPr>
            <p:ph type="dt" sz="half" idx="10"/>
          </p:nvPr>
        </p:nvSpPr>
        <p:spPr/>
        <p:txBody>
          <a:bodyPr/>
          <a:lstStyle/>
          <a:p>
            <a:fld id="{BA4F747B-AA70-4171-BE77-9074D76D60E0}" type="datetime2">
              <a:rPr lang="en-US" smtClean="0"/>
              <a:t>Tuesday, June 15, 2021</a:t>
            </a:fld>
            <a:endParaRPr lang="en-US"/>
          </a:p>
        </p:txBody>
      </p:sp>
      <p:sp>
        <p:nvSpPr>
          <p:cNvPr id="5" name="Footer Placeholder 4">
            <a:extLst>
              <a:ext uri="{FF2B5EF4-FFF2-40B4-BE49-F238E27FC236}">
                <a16:creationId xmlns:a16="http://schemas.microsoft.com/office/drawing/2014/main" id="{23872E0B-6DF4-4C6D-A86A-6F89C2EDB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21A649-3CBB-4A02-B583-7F50DE77D9C3}"/>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4278803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6AB51-3F42-4218-A3D0-2FC52FE985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A576D4DA-AB36-4186-936F-C25B917A48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2118C9-0590-42A0-A6D8-5E553F0AB5DC}"/>
              </a:ext>
            </a:extLst>
          </p:cNvPr>
          <p:cNvSpPr>
            <a:spLocks noGrp="1"/>
          </p:cNvSpPr>
          <p:nvPr>
            <p:ph type="dt" sz="half" idx="10"/>
          </p:nvPr>
        </p:nvSpPr>
        <p:spPr/>
        <p:txBody>
          <a:bodyPr/>
          <a:lstStyle/>
          <a:p>
            <a:fld id="{5139D7E2-6F8C-442D-9A9F-B11797FE8BD0}" type="datetime2">
              <a:rPr lang="en-US" smtClean="0"/>
              <a:t>Tuesday, June 15, 2021</a:t>
            </a:fld>
            <a:endParaRPr lang="en-US"/>
          </a:p>
        </p:txBody>
      </p:sp>
      <p:sp>
        <p:nvSpPr>
          <p:cNvPr id="5" name="Footer Placeholder 4">
            <a:extLst>
              <a:ext uri="{FF2B5EF4-FFF2-40B4-BE49-F238E27FC236}">
                <a16:creationId xmlns:a16="http://schemas.microsoft.com/office/drawing/2014/main" id="{869B041B-F2C8-4B18-A525-091971EDDB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D330CC-906E-4756-8635-1F9170D893A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781885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A3876-DF69-412A-9410-5DA87584AFE2}"/>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A03E9C83-5D9D-4C9C-ADA9-B9AE016113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13E355E-A8F2-45ED-8BC0-AEC38C2ADD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3DFE6A85-428F-4BC7-BCA8-545B50EBD94D}"/>
              </a:ext>
            </a:extLst>
          </p:cNvPr>
          <p:cNvSpPr>
            <a:spLocks noGrp="1"/>
          </p:cNvSpPr>
          <p:nvPr>
            <p:ph type="dt" sz="half" idx="10"/>
          </p:nvPr>
        </p:nvSpPr>
        <p:spPr/>
        <p:txBody>
          <a:bodyPr/>
          <a:lstStyle/>
          <a:p>
            <a:fld id="{C612972C-2F10-47F3-81EC-D1DAF5B25392}" type="datetime2">
              <a:rPr lang="en-US" smtClean="0"/>
              <a:t>Tuesday, June 15, 2021</a:t>
            </a:fld>
            <a:endParaRPr lang="en-US"/>
          </a:p>
        </p:txBody>
      </p:sp>
      <p:sp>
        <p:nvSpPr>
          <p:cNvPr id="6" name="Footer Placeholder 5">
            <a:extLst>
              <a:ext uri="{FF2B5EF4-FFF2-40B4-BE49-F238E27FC236}">
                <a16:creationId xmlns:a16="http://schemas.microsoft.com/office/drawing/2014/main" id="{741CA50B-24A9-4AA6-A192-7042235B8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FFD3B6-5A4F-4BD8-AFDF-4A07F4957D7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628225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A1517-DF48-4B33-85D8-F850EC2C33DE}"/>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014C0E74-4430-44CD-8CB3-388CC61824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A5F02C-13BB-4CAB-818D-4B19F01C4D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234F621A-EBC6-4518-9EA2-95D880B37E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4CDB02-0E2F-460B-AC4A-7D7446FF41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DDD333D1-854F-436E-A221-769C6DC743F4}"/>
              </a:ext>
            </a:extLst>
          </p:cNvPr>
          <p:cNvSpPr>
            <a:spLocks noGrp="1"/>
          </p:cNvSpPr>
          <p:nvPr>
            <p:ph type="dt" sz="half" idx="10"/>
          </p:nvPr>
        </p:nvSpPr>
        <p:spPr/>
        <p:txBody>
          <a:bodyPr/>
          <a:lstStyle/>
          <a:p>
            <a:fld id="{EF1A9944-78D6-4F8B-B1B1-CA2C06AEC8D6}" type="datetime2">
              <a:rPr lang="en-US" smtClean="0"/>
              <a:t>Tuesday, June 15, 2021</a:t>
            </a:fld>
            <a:endParaRPr lang="en-US"/>
          </a:p>
        </p:txBody>
      </p:sp>
      <p:sp>
        <p:nvSpPr>
          <p:cNvPr id="8" name="Footer Placeholder 7">
            <a:extLst>
              <a:ext uri="{FF2B5EF4-FFF2-40B4-BE49-F238E27FC236}">
                <a16:creationId xmlns:a16="http://schemas.microsoft.com/office/drawing/2014/main" id="{E3239D0A-4F68-498A-AA93-B993CCDC27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AB2DF5-56B2-4951-87AD-F90B3DCE81D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2588581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C513C-F506-4B12-9C9F-93FCBE86CB2D}"/>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6D644387-4FC1-4812-A189-560CE0575DE4}"/>
              </a:ext>
            </a:extLst>
          </p:cNvPr>
          <p:cNvSpPr>
            <a:spLocks noGrp="1"/>
          </p:cNvSpPr>
          <p:nvPr>
            <p:ph type="dt" sz="half" idx="10"/>
          </p:nvPr>
        </p:nvSpPr>
        <p:spPr/>
        <p:txBody>
          <a:bodyPr/>
          <a:lstStyle/>
          <a:p>
            <a:fld id="{B7DC47A0-A1BE-4024-8BAB-C10EDC788F91}" type="datetime2">
              <a:rPr lang="en-US" smtClean="0"/>
              <a:t>Tuesday, June 15, 2021</a:t>
            </a:fld>
            <a:endParaRPr lang="en-US"/>
          </a:p>
        </p:txBody>
      </p:sp>
      <p:sp>
        <p:nvSpPr>
          <p:cNvPr id="4" name="Footer Placeholder 3">
            <a:extLst>
              <a:ext uri="{FF2B5EF4-FFF2-40B4-BE49-F238E27FC236}">
                <a16:creationId xmlns:a16="http://schemas.microsoft.com/office/drawing/2014/main" id="{D3D50581-8FD6-413B-8A04-573D04289A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A000754-107F-44FD-8316-288B8928E3A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8379995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C4C14A-0B5B-4254-A647-CBA68023208F}"/>
              </a:ext>
            </a:extLst>
          </p:cNvPr>
          <p:cNvSpPr>
            <a:spLocks noGrp="1"/>
          </p:cNvSpPr>
          <p:nvPr>
            <p:ph type="dt" sz="half" idx="10"/>
          </p:nvPr>
        </p:nvSpPr>
        <p:spPr/>
        <p:txBody>
          <a:bodyPr/>
          <a:lstStyle/>
          <a:p>
            <a:fld id="{95BA68C6-C5A9-4A85-90B4-A779BA226A30}" type="datetime2">
              <a:rPr lang="en-US" smtClean="0"/>
              <a:t>Tuesday, June 15, 2021</a:t>
            </a:fld>
            <a:endParaRPr lang="en-US"/>
          </a:p>
        </p:txBody>
      </p:sp>
      <p:sp>
        <p:nvSpPr>
          <p:cNvPr id="3" name="Footer Placeholder 2">
            <a:extLst>
              <a:ext uri="{FF2B5EF4-FFF2-40B4-BE49-F238E27FC236}">
                <a16:creationId xmlns:a16="http://schemas.microsoft.com/office/drawing/2014/main" id="{583334F9-12CF-4B44-8149-E018E5FBB6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070A15-8D92-45BE-BD47-529D794ABD83}"/>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0908272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38AD2-7D27-44F2-8EFA-01F344102E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58DAE0C5-5564-49F8-B2D6-44483984EE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640146BA-E325-4116-B042-BFD25FC65A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3C0820-4902-433A-B83C-D490D1448907}"/>
              </a:ext>
            </a:extLst>
          </p:cNvPr>
          <p:cNvSpPr>
            <a:spLocks noGrp="1"/>
          </p:cNvSpPr>
          <p:nvPr>
            <p:ph type="dt" sz="half" idx="10"/>
          </p:nvPr>
        </p:nvSpPr>
        <p:spPr/>
        <p:txBody>
          <a:bodyPr/>
          <a:lstStyle/>
          <a:p>
            <a:fld id="{597F486F-A86F-4650-B058-0B4ECBE2F78A}" type="datetime2">
              <a:rPr lang="en-US" smtClean="0"/>
              <a:t>Tuesday, June 15, 2021</a:t>
            </a:fld>
            <a:endParaRPr lang="en-US"/>
          </a:p>
        </p:txBody>
      </p:sp>
      <p:sp>
        <p:nvSpPr>
          <p:cNvPr id="6" name="Footer Placeholder 5">
            <a:extLst>
              <a:ext uri="{FF2B5EF4-FFF2-40B4-BE49-F238E27FC236}">
                <a16:creationId xmlns:a16="http://schemas.microsoft.com/office/drawing/2014/main" id="{B193400A-E0DE-4A1E-9ABB-208AEDB3FB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73DC96-2AF2-49F3-BB66-DAA15A6544BB}"/>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030000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BA4F747B-AA70-4171-BE77-9074D76D60E0}" type="datetime2">
              <a:rPr lang="en-US" smtClean="0"/>
              <a:t>Tuesday, June 15, 2021</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110502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4D72B-C2ED-4640-8580-2D4BCB1C8A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BAF02096-CA0A-4F79-94EE-0028444334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9FF0C357-8F65-4AAF-A8A3-EC08F2AB8D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6BD9D4-C7E1-48CB-9C55-A13442A85CAB}"/>
              </a:ext>
            </a:extLst>
          </p:cNvPr>
          <p:cNvSpPr>
            <a:spLocks noGrp="1"/>
          </p:cNvSpPr>
          <p:nvPr>
            <p:ph type="dt" sz="half" idx="10"/>
          </p:nvPr>
        </p:nvSpPr>
        <p:spPr/>
        <p:txBody>
          <a:bodyPr/>
          <a:lstStyle/>
          <a:p>
            <a:fld id="{3A5C1091-B3D5-4234-AD0C-750A9DFC8CDF}" type="datetime2">
              <a:rPr lang="en-US" smtClean="0"/>
              <a:t>Tuesday, June 15, 2021</a:t>
            </a:fld>
            <a:endParaRPr lang="en-US"/>
          </a:p>
        </p:txBody>
      </p:sp>
      <p:sp>
        <p:nvSpPr>
          <p:cNvPr id="6" name="Footer Placeholder 5">
            <a:extLst>
              <a:ext uri="{FF2B5EF4-FFF2-40B4-BE49-F238E27FC236}">
                <a16:creationId xmlns:a16="http://schemas.microsoft.com/office/drawing/2014/main" id="{CCBE09B1-3772-4154-8116-DC31EA732B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E36D1D-A0DD-41E9-B814-EA7ECBAD0211}"/>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1707842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EC85A-2829-4B43-B459-56AAE06EF0B9}"/>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6145D1E2-1DEC-47A6-A604-894BFC2C6B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72657538-0508-48F2-9D09-E2BF0C5AF165}"/>
              </a:ext>
            </a:extLst>
          </p:cNvPr>
          <p:cNvSpPr>
            <a:spLocks noGrp="1"/>
          </p:cNvSpPr>
          <p:nvPr>
            <p:ph type="dt" sz="half" idx="10"/>
          </p:nvPr>
        </p:nvSpPr>
        <p:spPr/>
        <p:txBody>
          <a:bodyPr/>
          <a:lstStyle/>
          <a:p>
            <a:fld id="{10062153-17CD-4625-9D93-65CB22FAB208}" type="datetime2">
              <a:rPr lang="en-US" smtClean="0"/>
              <a:t>Tuesday, June 15, 2021</a:t>
            </a:fld>
            <a:endParaRPr lang="en-US"/>
          </a:p>
        </p:txBody>
      </p:sp>
      <p:sp>
        <p:nvSpPr>
          <p:cNvPr id="5" name="Footer Placeholder 4">
            <a:extLst>
              <a:ext uri="{FF2B5EF4-FFF2-40B4-BE49-F238E27FC236}">
                <a16:creationId xmlns:a16="http://schemas.microsoft.com/office/drawing/2014/main" id="{CA36A611-51DA-45A2-A10F-497F096BC0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7A6628-5007-4FFA-B3D3-651E8E1D828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3983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0E9AF4-F481-4D00-A475-D8168643C04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ABFF1645-F5B1-4A22-BB37-64915C4C45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D94D4D7-6692-453A-9504-28274FED76D3}"/>
              </a:ext>
            </a:extLst>
          </p:cNvPr>
          <p:cNvSpPr>
            <a:spLocks noGrp="1"/>
          </p:cNvSpPr>
          <p:nvPr>
            <p:ph type="dt" sz="half" idx="10"/>
          </p:nvPr>
        </p:nvSpPr>
        <p:spPr/>
        <p:txBody>
          <a:bodyPr/>
          <a:lstStyle/>
          <a:p>
            <a:fld id="{F6131B05-592B-4C14-968E-FE785F8BD67F}" type="datetime2">
              <a:rPr lang="en-US" smtClean="0"/>
              <a:t>Tuesday, June 15, 2021</a:t>
            </a:fld>
            <a:endParaRPr lang="en-US"/>
          </a:p>
        </p:txBody>
      </p:sp>
      <p:sp>
        <p:nvSpPr>
          <p:cNvPr id="5" name="Footer Placeholder 4">
            <a:extLst>
              <a:ext uri="{FF2B5EF4-FFF2-40B4-BE49-F238E27FC236}">
                <a16:creationId xmlns:a16="http://schemas.microsoft.com/office/drawing/2014/main" id="{B3C80350-07E0-4959-BECF-2240307DE7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B8181F-D3BB-4D2D-933F-24416A1F301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852530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5139D7E2-6F8C-442D-9A9F-B11797FE8BD0}" type="datetime2">
              <a:rPr lang="en-US" smtClean="0"/>
              <a:t>Tuesday, June 15, 2021</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300536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C612972C-2F10-47F3-81EC-D1DAF5B25392}" type="datetime2">
              <a:rPr lang="en-US" smtClean="0"/>
              <a:t>Tuesday, June 15, 2021</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569914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F1A9944-78D6-4F8B-B1B1-CA2C06AEC8D6}" type="datetime2">
              <a:rPr lang="en-US" smtClean="0"/>
              <a:t>Tuesday, June 15, 2021</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043498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B7DC47A0-A1BE-4024-8BAB-C10EDC788F91}" type="datetime2">
              <a:rPr lang="en-US" smtClean="0"/>
              <a:t>Tuesday, June 15, 2021</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837186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95BA68C6-C5A9-4A85-90B4-A779BA226A30}" type="datetime2">
              <a:rPr lang="en-US" smtClean="0"/>
              <a:t>Tuesday, June 15, 2021</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602847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597F486F-A86F-4650-B058-0B4ECBE2F78A}" type="datetime2">
              <a:rPr lang="en-US" smtClean="0"/>
              <a:t>Tuesday, June 15, 2021</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66465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A5C1091-B3D5-4234-AD0C-750A9DFC8CDF}" type="datetime2">
              <a:rPr lang="en-US" smtClean="0"/>
              <a:t>Tuesday, June 15, 2021</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07544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9EE2ACF9-79FD-43C0-B8E7-076B2F3706B5}" type="datetime2">
              <a:rPr lang="en-US" smtClean="0"/>
              <a:t>Tuesday, June 15, 2021</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205492981"/>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5" r:id="rId4"/>
    <p:sldLayoutId id="2147483676" r:id="rId5"/>
    <p:sldLayoutId id="2147483681" r:id="rId6"/>
    <p:sldLayoutId id="2147483677" r:id="rId7"/>
    <p:sldLayoutId id="2147483678" r:id="rId8"/>
    <p:sldLayoutId id="2147483679" r:id="rId9"/>
    <p:sldLayoutId id="2147483680" r:id="rId10"/>
    <p:sldLayoutId id="2147483682" r:id="rId11"/>
  </p:sldLayoutIdLst>
  <p:hf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939382-FFC8-4A5A-86DD-34BDCC0E1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018C589-A09B-4B5E-857C-B5252C8CA3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0AD6F21-DE24-4939-8EBF-1447BDCA6E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E2ACF9-79FD-43C0-B8E7-076B2F3706B5}" type="datetime2">
              <a:rPr lang="en-US" smtClean="0"/>
              <a:t>Tuesday, June 15, 2021</a:t>
            </a:fld>
            <a:endParaRPr lang="en-US" cap="all" dirty="0"/>
          </a:p>
        </p:txBody>
      </p:sp>
      <p:sp>
        <p:nvSpPr>
          <p:cNvPr id="5" name="Footer Placeholder 4">
            <a:extLst>
              <a:ext uri="{FF2B5EF4-FFF2-40B4-BE49-F238E27FC236}">
                <a16:creationId xmlns:a16="http://schemas.microsoft.com/office/drawing/2014/main" id="{5C341323-C99C-428A-A2CE-2E81374149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lgn="l"/>
            <a:endParaRPr lang="en-US"/>
          </a:p>
        </p:txBody>
      </p:sp>
      <p:sp>
        <p:nvSpPr>
          <p:cNvPr id="6" name="Slide Number Placeholder 5">
            <a:extLst>
              <a:ext uri="{FF2B5EF4-FFF2-40B4-BE49-F238E27FC236}">
                <a16:creationId xmlns:a16="http://schemas.microsoft.com/office/drawing/2014/main" id="{4D4BB55C-AFC3-43D1-8A63-4718F8D55B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45097487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webp"/><Relationship Id="rId1" Type="http://schemas.openxmlformats.org/officeDocument/2006/relationships/slideLayout" Target="../slideLayouts/slideLayout2.xml"/><Relationship Id="rId4" Type="http://schemas.openxmlformats.org/officeDocument/2006/relationships/image" Target="../media/image10.webp"/></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EEEA1F-CAAE-4D17-9D5D-0486A857C7C7}"/>
              </a:ext>
            </a:extLst>
          </p:cNvPr>
          <p:cNvSpPr>
            <a:spLocks noGrp="1"/>
          </p:cNvSpPr>
          <p:nvPr>
            <p:ph type="sldNum" sz="quarter" idx="12"/>
          </p:nvPr>
        </p:nvSpPr>
        <p:spPr/>
        <p:txBody>
          <a:bodyPr/>
          <a:lstStyle/>
          <a:p>
            <a:fld id="{C01389E6-C847-4AD0-B56D-D205B2EAB1EE}" type="slidenum">
              <a:rPr lang="en-US" smtClean="0"/>
              <a:t>1</a:t>
            </a:fld>
            <a:endParaRPr lang="en-US"/>
          </a:p>
        </p:txBody>
      </p:sp>
    </p:spTree>
    <p:extLst>
      <p:ext uri="{BB962C8B-B14F-4D97-AF65-F5344CB8AC3E}">
        <p14:creationId xmlns:p14="http://schemas.microsoft.com/office/powerpoint/2010/main" val="4023501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398D60-3E6C-41C7-B9A3-3CB45169230C}"/>
              </a:ext>
            </a:extLst>
          </p:cNvPr>
          <p:cNvSpPr>
            <a:spLocks noGrp="1"/>
          </p:cNvSpPr>
          <p:nvPr>
            <p:ph type="title"/>
          </p:nvPr>
        </p:nvSpPr>
        <p:spPr>
          <a:xfrm>
            <a:off x="1371600" y="987426"/>
            <a:ext cx="3932237" cy="770354"/>
          </a:xfrm>
        </p:spPr>
        <p:txBody>
          <a:bodyPr anchor="ctr">
            <a:normAutofit/>
          </a:bodyPr>
          <a:lstStyle/>
          <a:p>
            <a:r>
              <a:rPr lang="en-PH" sz="1600" dirty="0"/>
              <a:t>Part 1:</a:t>
            </a:r>
            <a:br>
              <a:rPr lang="en-PH" sz="1600" dirty="0"/>
            </a:br>
            <a:r>
              <a:rPr lang="en-PH" sz="1600" dirty="0"/>
              <a:t>Introduction</a:t>
            </a:r>
          </a:p>
        </p:txBody>
      </p:sp>
      <p:sp>
        <p:nvSpPr>
          <p:cNvPr id="6" name="Text Placeholder 5">
            <a:extLst>
              <a:ext uri="{FF2B5EF4-FFF2-40B4-BE49-F238E27FC236}">
                <a16:creationId xmlns:a16="http://schemas.microsoft.com/office/drawing/2014/main" id="{DBAC585F-77AE-4130-89F0-8E6E109A701B}"/>
              </a:ext>
            </a:extLst>
          </p:cNvPr>
          <p:cNvSpPr>
            <a:spLocks noGrp="1"/>
          </p:cNvSpPr>
          <p:nvPr>
            <p:ph type="body" sz="half" idx="2"/>
          </p:nvPr>
        </p:nvSpPr>
        <p:spPr>
          <a:xfrm>
            <a:off x="1371600" y="1757780"/>
            <a:ext cx="3932237" cy="4103270"/>
          </a:xfrm>
        </p:spPr>
        <p:txBody>
          <a:bodyPr anchor="ctr">
            <a:normAutofit/>
          </a:bodyPr>
          <a:lstStyle/>
          <a:p>
            <a:pPr marL="742950" indent="-742950">
              <a:buFont typeface="+mj-lt"/>
              <a:buAutoNum type="arabicPeriod" startAt="2"/>
            </a:pPr>
            <a:r>
              <a:rPr lang="en-PH" sz="3600"/>
              <a:t>Arduino Micro</a:t>
            </a:r>
            <a:endParaRPr lang="en-PH" sz="3600" dirty="0"/>
          </a:p>
        </p:txBody>
      </p:sp>
      <p:pic>
        <p:nvPicPr>
          <p:cNvPr id="7" name="Content Placeholder 6" descr="Chart, bar chart&#10;&#10;Description automatically generated">
            <a:extLst>
              <a:ext uri="{FF2B5EF4-FFF2-40B4-BE49-F238E27FC236}">
                <a16:creationId xmlns:a16="http://schemas.microsoft.com/office/drawing/2014/main" id="{CC703A45-D7FD-4F23-BD43-11836E15E9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58847" y="987425"/>
            <a:ext cx="4871730" cy="4873625"/>
          </a:xfrm>
        </p:spPr>
      </p:pic>
      <p:sp>
        <p:nvSpPr>
          <p:cNvPr id="2" name="Slide Number Placeholder 1">
            <a:extLst>
              <a:ext uri="{FF2B5EF4-FFF2-40B4-BE49-F238E27FC236}">
                <a16:creationId xmlns:a16="http://schemas.microsoft.com/office/drawing/2014/main" id="{EC16DC49-9FA3-40B5-896D-D87E83632957}"/>
              </a:ext>
            </a:extLst>
          </p:cNvPr>
          <p:cNvSpPr>
            <a:spLocks noGrp="1"/>
          </p:cNvSpPr>
          <p:nvPr>
            <p:ph type="sldNum" sz="quarter" idx="12"/>
          </p:nvPr>
        </p:nvSpPr>
        <p:spPr/>
        <p:txBody>
          <a:bodyPr/>
          <a:lstStyle/>
          <a:p>
            <a:fld id="{C01389E6-C847-4AD0-B56D-D205B2EAB1EE}" type="slidenum">
              <a:rPr lang="en-US" smtClean="0"/>
              <a:t>10</a:t>
            </a:fld>
            <a:endParaRPr lang="en-US"/>
          </a:p>
        </p:txBody>
      </p:sp>
    </p:spTree>
    <p:extLst>
      <p:ext uri="{BB962C8B-B14F-4D97-AF65-F5344CB8AC3E}">
        <p14:creationId xmlns:p14="http://schemas.microsoft.com/office/powerpoint/2010/main" val="808268270"/>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398D60-3E6C-41C7-B9A3-3CB45169230C}"/>
              </a:ext>
            </a:extLst>
          </p:cNvPr>
          <p:cNvSpPr>
            <a:spLocks noGrp="1"/>
          </p:cNvSpPr>
          <p:nvPr>
            <p:ph type="title"/>
          </p:nvPr>
        </p:nvSpPr>
        <p:spPr>
          <a:xfrm>
            <a:off x="1371600" y="987426"/>
            <a:ext cx="3932237" cy="770354"/>
          </a:xfrm>
        </p:spPr>
        <p:txBody>
          <a:bodyPr anchor="ctr">
            <a:normAutofit/>
          </a:bodyPr>
          <a:lstStyle/>
          <a:p>
            <a:r>
              <a:rPr lang="en-PH" sz="1600" dirty="0"/>
              <a:t>Part 1:</a:t>
            </a:r>
            <a:br>
              <a:rPr lang="en-PH" sz="1600" dirty="0"/>
            </a:br>
            <a:r>
              <a:rPr lang="en-PH" sz="1600" dirty="0"/>
              <a:t>Introduction</a:t>
            </a:r>
          </a:p>
        </p:txBody>
      </p:sp>
      <p:sp>
        <p:nvSpPr>
          <p:cNvPr id="6" name="Text Placeholder 5">
            <a:extLst>
              <a:ext uri="{FF2B5EF4-FFF2-40B4-BE49-F238E27FC236}">
                <a16:creationId xmlns:a16="http://schemas.microsoft.com/office/drawing/2014/main" id="{DBAC585F-77AE-4130-89F0-8E6E109A701B}"/>
              </a:ext>
            </a:extLst>
          </p:cNvPr>
          <p:cNvSpPr>
            <a:spLocks noGrp="1"/>
          </p:cNvSpPr>
          <p:nvPr>
            <p:ph type="body" sz="half" idx="2"/>
          </p:nvPr>
        </p:nvSpPr>
        <p:spPr>
          <a:xfrm>
            <a:off x="1371600" y="1757780"/>
            <a:ext cx="3932237" cy="4103270"/>
          </a:xfrm>
        </p:spPr>
        <p:txBody>
          <a:bodyPr anchor="ctr">
            <a:normAutofit/>
          </a:bodyPr>
          <a:lstStyle/>
          <a:p>
            <a:pPr marL="742950" indent="-742950">
              <a:buFont typeface="+mj-lt"/>
              <a:buAutoNum type="arabicPeriod" startAt="3"/>
            </a:pPr>
            <a:r>
              <a:rPr lang="en-PH" sz="3600"/>
              <a:t>Arduino Nano</a:t>
            </a:r>
            <a:endParaRPr lang="en-PH" sz="3600" dirty="0"/>
          </a:p>
        </p:txBody>
      </p:sp>
      <p:pic>
        <p:nvPicPr>
          <p:cNvPr id="8" name="Content Placeholder 7" descr="Chart, bar chart&#10;&#10;Description automatically generated">
            <a:extLst>
              <a:ext uri="{FF2B5EF4-FFF2-40B4-BE49-F238E27FC236}">
                <a16:creationId xmlns:a16="http://schemas.microsoft.com/office/drawing/2014/main" id="{F69B994D-B76A-4834-9730-61040BC690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58847" y="987425"/>
            <a:ext cx="4871730" cy="4873625"/>
          </a:xfrm>
        </p:spPr>
      </p:pic>
      <p:sp>
        <p:nvSpPr>
          <p:cNvPr id="2" name="Slide Number Placeholder 1">
            <a:extLst>
              <a:ext uri="{FF2B5EF4-FFF2-40B4-BE49-F238E27FC236}">
                <a16:creationId xmlns:a16="http://schemas.microsoft.com/office/drawing/2014/main" id="{032D6DE2-D962-4B1B-9B6F-6CF51A1457DA}"/>
              </a:ext>
            </a:extLst>
          </p:cNvPr>
          <p:cNvSpPr>
            <a:spLocks noGrp="1"/>
          </p:cNvSpPr>
          <p:nvPr>
            <p:ph type="sldNum" sz="quarter" idx="12"/>
          </p:nvPr>
        </p:nvSpPr>
        <p:spPr/>
        <p:txBody>
          <a:bodyPr/>
          <a:lstStyle/>
          <a:p>
            <a:fld id="{C01389E6-C847-4AD0-B56D-D205B2EAB1EE}" type="slidenum">
              <a:rPr lang="en-US" smtClean="0"/>
              <a:t>11</a:t>
            </a:fld>
            <a:endParaRPr lang="en-US"/>
          </a:p>
        </p:txBody>
      </p:sp>
    </p:spTree>
    <p:extLst>
      <p:ext uri="{BB962C8B-B14F-4D97-AF65-F5344CB8AC3E}">
        <p14:creationId xmlns:p14="http://schemas.microsoft.com/office/powerpoint/2010/main" val="3436430974"/>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398D60-3E6C-41C7-B9A3-3CB45169230C}"/>
              </a:ext>
            </a:extLst>
          </p:cNvPr>
          <p:cNvSpPr>
            <a:spLocks noGrp="1"/>
          </p:cNvSpPr>
          <p:nvPr>
            <p:ph type="title"/>
          </p:nvPr>
        </p:nvSpPr>
        <p:spPr>
          <a:xfrm>
            <a:off x="1371600" y="987426"/>
            <a:ext cx="3932237" cy="770354"/>
          </a:xfrm>
        </p:spPr>
        <p:txBody>
          <a:bodyPr anchor="ctr">
            <a:normAutofit/>
          </a:bodyPr>
          <a:lstStyle/>
          <a:p>
            <a:r>
              <a:rPr lang="en-PH" sz="1600" dirty="0"/>
              <a:t>Part 1:</a:t>
            </a:r>
            <a:br>
              <a:rPr lang="en-PH" sz="1600" dirty="0"/>
            </a:br>
            <a:r>
              <a:rPr lang="en-PH" sz="1600" dirty="0"/>
              <a:t>Introduction</a:t>
            </a:r>
          </a:p>
        </p:txBody>
      </p:sp>
      <p:sp>
        <p:nvSpPr>
          <p:cNvPr id="6" name="Text Placeholder 5">
            <a:extLst>
              <a:ext uri="{FF2B5EF4-FFF2-40B4-BE49-F238E27FC236}">
                <a16:creationId xmlns:a16="http://schemas.microsoft.com/office/drawing/2014/main" id="{DBAC585F-77AE-4130-89F0-8E6E109A701B}"/>
              </a:ext>
            </a:extLst>
          </p:cNvPr>
          <p:cNvSpPr>
            <a:spLocks noGrp="1"/>
          </p:cNvSpPr>
          <p:nvPr>
            <p:ph type="body" sz="half" idx="2"/>
          </p:nvPr>
        </p:nvSpPr>
        <p:spPr>
          <a:xfrm>
            <a:off x="1371600" y="1757780"/>
            <a:ext cx="3932237" cy="4103270"/>
          </a:xfrm>
        </p:spPr>
        <p:txBody>
          <a:bodyPr anchor="ctr">
            <a:normAutofit/>
          </a:bodyPr>
          <a:lstStyle/>
          <a:p>
            <a:pPr marL="742950" indent="-742950">
              <a:buFont typeface="+mj-lt"/>
              <a:buAutoNum type="arabicPeriod" startAt="4"/>
            </a:pPr>
            <a:r>
              <a:rPr lang="en-PH" sz="3600" dirty="0"/>
              <a:t>Arduino Mega</a:t>
            </a:r>
          </a:p>
        </p:txBody>
      </p:sp>
      <p:pic>
        <p:nvPicPr>
          <p:cNvPr id="7" name="Content Placeholder 6" descr="Diagram&#10;&#10;Description automatically generated">
            <a:extLst>
              <a:ext uri="{FF2B5EF4-FFF2-40B4-BE49-F238E27FC236}">
                <a16:creationId xmlns:a16="http://schemas.microsoft.com/office/drawing/2014/main" id="{F1D4360F-A91D-4965-9CCB-99F4299AFE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58847" y="987425"/>
            <a:ext cx="4871730" cy="4873625"/>
          </a:xfrm>
        </p:spPr>
      </p:pic>
      <p:sp>
        <p:nvSpPr>
          <p:cNvPr id="2" name="Slide Number Placeholder 1">
            <a:extLst>
              <a:ext uri="{FF2B5EF4-FFF2-40B4-BE49-F238E27FC236}">
                <a16:creationId xmlns:a16="http://schemas.microsoft.com/office/drawing/2014/main" id="{DFED7D46-4B9E-4331-931D-8130800414BD}"/>
              </a:ext>
            </a:extLst>
          </p:cNvPr>
          <p:cNvSpPr>
            <a:spLocks noGrp="1"/>
          </p:cNvSpPr>
          <p:nvPr>
            <p:ph type="sldNum" sz="quarter" idx="12"/>
          </p:nvPr>
        </p:nvSpPr>
        <p:spPr/>
        <p:txBody>
          <a:bodyPr/>
          <a:lstStyle/>
          <a:p>
            <a:fld id="{C01389E6-C847-4AD0-B56D-D205B2EAB1EE}" type="slidenum">
              <a:rPr lang="en-US" smtClean="0"/>
              <a:t>12</a:t>
            </a:fld>
            <a:endParaRPr lang="en-US"/>
          </a:p>
        </p:txBody>
      </p:sp>
    </p:spTree>
    <p:extLst>
      <p:ext uri="{BB962C8B-B14F-4D97-AF65-F5344CB8AC3E}">
        <p14:creationId xmlns:p14="http://schemas.microsoft.com/office/powerpoint/2010/main" val="924635539"/>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E2DA5AC1-43C5-4243-9028-07DBB80D0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08" y="5284922"/>
            <a:ext cx="12203208" cy="1600201"/>
          </a:xfrm>
          <a:prstGeom prst="rect">
            <a:avLst/>
          </a:prstGeom>
          <a:gradFill>
            <a:gsLst>
              <a:gs pos="0">
                <a:schemeClr val="accent5">
                  <a:alpha val="88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5">
            <a:extLst>
              <a:ext uri="{FF2B5EF4-FFF2-40B4-BE49-F238E27FC236}">
                <a16:creationId xmlns:a16="http://schemas.microsoft.com/office/drawing/2014/main" id="{8A4EDA1C-27A1-4C83-ACE4-6675EC924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1" y="5284922"/>
            <a:ext cx="8164608" cy="1594270"/>
          </a:xfrm>
          <a:prstGeom prst="rect">
            <a:avLst/>
          </a:prstGeom>
          <a:gradFill>
            <a:gsLst>
              <a:gs pos="91069">
                <a:schemeClr val="accent2"/>
              </a:gs>
              <a:gs pos="22000">
                <a:schemeClr val="accent2">
                  <a:alpha val="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7">
            <a:extLst>
              <a:ext uri="{FF2B5EF4-FFF2-40B4-BE49-F238E27FC236}">
                <a16:creationId xmlns:a16="http://schemas.microsoft.com/office/drawing/2014/main" id="{FF33EC8A-EE0A-4395-97E2-DAD467CF7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45883" y="5284922"/>
            <a:ext cx="7012127" cy="1579412"/>
          </a:xfrm>
          <a:prstGeom prst="rect">
            <a:avLst/>
          </a:prstGeom>
          <a:gradFill>
            <a:gsLst>
              <a:gs pos="0">
                <a:schemeClr val="accent5">
                  <a:alpha val="30000"/>
                </a:schemeClr>
              </a:gs>
              <a:gs pos="99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9">
            <a:extLst>
              <a:ext uri="{FF2B5EF4-FFF2-40B4-BE49-F238E27FC236}">
                <a16:creationId xmlns:a16="http://schemas.microsoft.com/office/drawing/2014/main" id="{FF85DA95-16A4-404E-9BFF-27F8E4FC7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038597" y="5284922"/>
            <a:ext cx="8164607" cy="1591534"/>
          </a:xfrm>
          <a:prstGeom prst="rect">
            <a:avLst/>
          </a:prstGeom>
          <a:gradFill>
            <a:gsLst>
              <a:gs pos="0">
                <a:schemeClr val="accent5">
                  <a:alpha val="26000"/>
                </a:schemeClr>
              </a:gs>
              <a:gs pos="72000">
                <a:schemeClr val="accent5">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B22FDC76-803F-4DD6-93A4-9DCEF7238733}"/>
              </a:ext>
            </a:extLst>
          </p:cNvPr>
          <p:cNvSpPr>
            <a:spLocks noGrp="1"/>
          </p:cNvSpPr>
          <p:nvPr>
            <p:ph type="title"/>
          </p:nvPr>
        </p:nvSpPr>
        <p:spPr>
          <a:xfrm>
            <a:off x="835863" y="5652097"/>
            <a:ext cx="10587314" cy="877729"/>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p>
        </p:txBody>
      </p:sp>
      <p:graphicFrame>
        <p:nvGraphicFramePr>
          <p:cNvPr id="7" name="Table 7">
            <a:extLst>
              <a:ext uri="{FF2B5EF4-FFF2-40B4-BE49-F238E27FC236}">
                <a16:creationId xmlns:a16="http://schemas.microsoft.com/office/drawing/2014/main" id="{61A31704-F999-4E41-9125-0A1989B2234C}"/>
              </a:ext>
            </a:extLst>
          </p:cNvPr>
          <p:cNvGraphicFramePr>
            <a:graphicFrameLocks noGrp="1"/>
          </p:cNvGraphicFramePr>
          <p:nvPr>
            <p:ph idx="1"/>
            <p:extLst>
              <p:ext uri="{D42A27DB-BD31-4B8C-83A1-F6EECF244321}">
                <p14:modId xmlns:p14="http://schemas.microsoft.com/office/powerpoint/2010/main" val="3239072228"/>
              </p:ext>
            </p:extLst>
          </p:nvPr>
        </p:nvGraphicFramePr>
        <p:xfrm>
          <a:off x="776379" y="328175"/>
          <a:ext cx="10927007" cy="4628569"/>
        </p:xfrm>
        <a:graphic>
          <a:graphicData uri="http://schemas.openxmlformats.org/drawingml/2006/table">
            <a:tbl>
              <a:tblPr firstRow="1" bandRow="1">
                <a:tableStyleId>{7DF18680-E054-41AD-8BC1-D1AEF772440D}</a:tableStyleId>
              </a:tblPr>
              <a:tblGrid>
                <a:gridCol w="2277539">
                  <a:extLst>
                    <a:ext uri="{9D8B030D-6E8A-4147-A177-3AD203B41FA5}">
                      <a16:colId xmlns:a16="http://schemas.microsoft.com/office/drawing/2014/main" val="1563911899"/>
                    </a:ext>
                  </a:extLst>
                </a:gridCol>
                <a:gridCol w="2024315">
                  <a:extLst>
                    <a:ext uri="{9D8B030D-6E8A-4147-A177-3AD203B41FA5}">
                      <a16:colId xmlns:a16="http://schemas.microsoft.com/office/drawing/2014/main" val="311052191"/>
                    </a:ext>
                  </a:extLst>
                </a:gridCol>
                <a:gridCol w="2216011">
                  <a:extLst>
                    <a:ext uri="{9D8B030D-6E8A-4147-A177-3AD203B41FA5}">
                      <a16:colId xmlns:a16="http://schemas.microsoft.com/office/drawing/2014/main" val="153872291"/>
                    </a:ext>
                  </a:extLst>
                </a:gridCol>
                <a:gridCol w="2258215">
                  <a:extLst>
                    <a:ext uri="{9D8B030D-6E8A-4147-A177-3AD203B41FA5}">
                      <a16:colId xmlns:a16="http://schemas.microsoft.com/office/drawing/2014/main" val="1412271218"/>
                    </a:ext>
                  </a:extLst>
                </a:gridCol>
                <a:gridCol w="2150927">
                  <a:extLst>
                    <a:ext uri="{9D8B030D-6E8A-4147-A177-3AD203B41FA5}">
                      <a16:colId xmlns:a16="http://schemas.microsoft.com/office/drawing/2014/main" val="4122555527"/>
                    </a:ext>
                  </a:extLst>
                </a:gridCol>
              </a:tblGrid>
              <a:tr h="420779">
                <a:tc gridSpan="5">
                  <a:txBody>
                    <a:bodyPr/>
                    <a:lstStyle/>
                    <a:p>
                      <a:pPr algn="l"/>
                      <a:r>
                        <a:rPr lang="en-PH" sz="1400" dirty="0"/>
                        <a:t>Technical Specifications of Each Arduino Board Shown Earlier</a:t>
                      </a:r>
                    </a:p>
                  </a:txBody>
                  <a:tcPr marL="124092" marR="124092" marT="62046" marB="62046" anchor="ct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4002783839"/>
                  </a:ext>
                </a:extLst>
              </a:tr>
              <a:tr h="420779">
                <a:tc>
                  <a:txBody>
                    <a:bodyPr/>
                    <a:lstStyle/>
                    <a:p>
                      <a:pPr algn="l"/>
                      <a:endParaRPr lang="en-PH" sz="1400" b="1" dirty="0"/>
                    </a:p>
                  </a:txBody>
                  <a:tcPr marL="124092" marR="124092" marT="62046" marB="62046" anchor="ctr"/>
                </a:tc>
                <a:tc>
                  <a:txBody>
                    <a:bodyPr/>
                    <a:lstStyle/>
                    <a:p>
                      <a:pPr algn="l"/>
                      <a:r>
                        <a:rPr lang="en-PH" sz="1400" b="1" dirty="0"/>
                        <a:t>Arduino Uno</a:t>
                      </a:r>
                    </a:p>
                  </a:txBody>
                  <a:tcPr marL="124092" marR="124092" marT="62046" marB="62046" anchor="ctr"/>
                </a:tc>
                <a:tc>
                  <a:txBody>
                    <a:bodyPr/>
                    <a:lstStyle/>
                    <a:p>
                      <a:pPr algn="l"/>
                      <a:r>
                        <a:rPr lang="en-PH" sz="1400" b="1"/>
                        <a:t>Arduino Micro</a:t>
                      </a:r>
                    </a:p>
                  </a:txBody>
                  <a:tcPr marL="124092" marR="124092" marT="62046" marB="62046" anchor="ctr"/>
                </a:tc>
                <a:tc>
                  <a:txBody>
                    <a:bodyPr/>
                    <a:lstStyle/>
                    <a:p>
                      <a:pPr algn="l"/>
                      <a:r>
                        <a:rPr lang="en-PH" sz="1400" b="1"/>
                        <a:t>Arduino Nano</a:t>
                      </a:r>
                    </a:p>
                  </a:txBody>
                  <a:tcPr marL="124092" marR="124092" marT="62046" marB="62046" anchor="ctr"/>
                </a:tc>
                <a:tc>
                  <a:txBody>
                    <a:bodyPr/>
                    <a:lstStyle/>
                    <a:p>
                      <a:pPr algn="l"/>
                      <a:r>
                        <a:rPr lang="en-PH" sz="1400" b="1"/>
                        <a:t>Arduino Mega</a:t>
                      </a:r>
                    </a:p>
                  </a:txBody>
                  <a:tcPr marL="124092" marR="124092" marT="62046" marB="62046" anchor="ctr"/>
                </a:tc>
                <a:extLst>
                  <a:ext uri="{0D108BD9-81ED-4DB2-BD59-A6C34878D82A}">
                    <a16:rowId xmlns:a16="http://schemas.microsoft.com/office/drawing/2014/main" val="1889433124"/>
                  </a:ext>
                </a:extLst>
              </a:tr>
              <a:tr h="420779">
                <a:tc>
                  <a:txBody>
                    <a:bodyPr/>
                    <a:lstStyle/>
                    <a:p>
                      <a:pPr algn="l"/>
                      <a:r>
                        <a:rPr lang="en-PH" sz="1400" dirty="0"/>
                        <a:t>Microcontroller</a:t>
                      </a:r>
                      <a:endParaRPr lang="en-PH" sz="1400" i="1" dirty="0"/>
                    </a:p>
                  </a:txBody>
                  <a:tcPr marL="124092" marR="124092" marT="62046" marB="62046" anchor="ctr"/>
                </a:tc>
                <a:tc>
                  <a:txBody>
                    <a:bodyPr/>
                    <a:lstStyle/>
                    <a:p>
                      <a:pPr algn="l"/>
                      <a:r>
                        <a:rPr lang="en-PH" sz="1400"/>
                        <a:t>ATmega328P</a:t>
                      </a:r>
                    </a:p>
                  </a:txBody>
                  <a:tcPr marL="124092" marR="124092" marT="62046" marB="62046" anchor="ctr"/>
                </a:tc>
                <a:tc>
                  <a:txBody>
                    <a:bodyPr/>
                    <a:lstStyle/>
                    <a:p>
                      <a:pPr algn="l"/>
                      <a:r>
                        <a:rPr lang="en-PH" sz="1400"/>
                        <a:t>ATmega32U4</a:t>
                      </a:r>
                    </a:p>
                  </a:txBody>
                  <a:tcPr marL="124092" marR="124092" marT="62046" marB="62046" anchor="ctr"/>
                </a:tc>
                <a:tc>
                  <a:txBody>
                    <a:bodyPr/>
                    <a:lstStyle/>
                    <a:p>
                      <a:pPr algn="l"/>
                      <a:r>
                        <a:rPr lang="en-PH" sz="1400"/>
                        <a:t> ATmega328</a:t>
                      </a:r>
                    </a:p>
                  </a:txBody>
                  <a:tcPr marL="124092" marR="124092" marT="62046" marB="62046" anchor="ctr"/>
                </a:tc>
                <a:tc>
                  <a:txBody>
                    <a:bodyPr/>
                    <a:lstStyle/>
                    <a:p>
                      <a:pPr algn="l"/>
                      <a:r>
                        <a:rPr lang="en-PH" sz="1400"/>
                        <a:t>ATmega2560</a:t>
                      </a:r>
                    </a:p>
                  </a:txBody>
                  <a:tcPr marL="124092" marR="124092" marT="62046" marB="62046" anchor="ctr"/>
                </a:tc>
                <a:extLst>
                  <a:ext uri="{0D108BD9-81ED-4DB2-BD59-A6C34878D82A}">
                    <a16:rowId xmlns:a16="http://schemas.microsoft.com/office/drawing/2014/main" val="3111328762"/>
                  </a:ext>
                </a:extLst>
              </a:tr>
              <a:tr h="420779">
                <a:tc>
                  <a:txBody>
                    <a:bodyPr/>
                    <a:lstStyle/>
                    <a:p>
                      <a:pPr algn="l"/>
                      <a:r>
                        <a:rPr lang="en-PH" sz="1400" dirty="0"/>
                        <a:t>Operating Voltage (V)</a:t>
                      </a:r>
                      <a:endParaRPr lang="en-PH" sz="1400" i="1" dirty="0"/>
                    </a:p>
                  </a:txBody>
                  <a:tcPr marL="124092" marR="124092" marT="62046" marB="62046" anchor="ctr"/>
                </a:tc>
                <a:tc gridSpan="4">
                  <a:txBody>
                    <a:bodyPr/>
                    <a:lstStyle/>
                    <a:p>
                      <a:pPr algn="ctr"/>
                      <a:r>
                        <a:rPr lang="en-PH" sz="1400" dirty="0"/>
                        <a:t>5 </a:t>
                      </a:r>
                    </a:p>
                  </a:txBody>
                  <a:tcPr marL="124092" marR="124092" marT="62046" marB="62046" anchor="ct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262374114"/>
                  </a:ext>
                </a:extLst>
              </a:tr>
              <a:tr h="420779">
                <a:tc>
                  <a:txBody>
                    <a:bodyPr/>
                    <a:lstStyle/>
                    <a:p>
                      <a:pPr algn="l"/>
                      <a:r>
                        <a:rPr lang="en-PH" sz="1400" dirty="0"/>
                        <a:t>Input Voltage (V)</a:t>
                      </a:r>
                      <a:endParaRPr lang="en-PH" sz="1400" i="1" dirty="0"/>
                    </a:p>
                  </a:txBody>
                  <a:tcPr marL="124092" marR="124092" marT="62046" marB="62046" anchor="ctr"/>
                </a:tc>
                <a:tc>
                  <a:txBody>
                    <a:bodyPr/>
                    <a:lstStyle/>
                    <a:p>
                      <a:pPr algn="ctr"/>
                      <a:r>
                        <a:rPr lang="en-PH" sz="1400" dirty="0"/>
                        <a:t>7 -12 </a:t>
                      </a:r>
                    </a:p>
                  </a:txBody>
                  <a:tcPr marL="124092" marR="124092" marT="62046" marB="62046" anchor="ctr"/>
                </a:tc>
                <a:tc>
                  <a:txBody>
                    <a:bodyPr/>
                    <a:lstStyle/>
                    <a:p>
                      <a:pPr algn="ctr"/>
                      <a:r>
                        <a:rPr lang="en-PH" sz="1400" dirty="0"/>
                        <a:t>7 – 9</a:t>
                      </a:r>
                    </a:p>
                  </a:txBody>
                  <a:tcPr marL="124092" marR="124092" marT="62046" marB="62046" anchor="ctr"/>
                </a:tc>
                <a:tc>
                  <a:txBody>
                    <a:bodyPr/>
                    <a:lstStyle/>
                    <a:p>
                      <a:pPr algn="ctr"/>
                      <a:r>
                        <a:rPr lang="en-PH" sz="1400" dirty="0"/>
                        <a:t>7 -12</a:t>
                      </a:r>
                    </a:p>
                  </a:txBody>
                  <a:tcPr marL="124092" marR="124092" marT="62046" marB="62046" anchor="ctr"/>
                </a:tc>
                <a:tc>
                  <a:txBody>
                    <a:bodyPr/>
                    <a:lstStyle/>
                    <a:p>
                      <a:pPr algn="ctr"/>
                      <a:r>
                        <a:rPr lang="en-PH" sz="1400" dirty="0"/>
                        <a:t>7 – 12</a:t>
                      </a:r>
                    </a:p>
                  </a:txBody>
                  <a:tcPr marL="124092" marR="124092" marT="62046" marB="62046" anchor="ctr"/>
                </a:tc>
                <a:extLst>
                  <a:ext uri="{0D108BD9-81ED-4DB2-BD59-A6C34878D82A}">
                    <a16:rowId xmlns:a16="http://schemas.microsoft.com/office/drawing/2014/main" val="271054272"/>
                  </a:ext>
                </a:extLst>
              </a:tr>
              <a:tr h="420779">
                <a:tc>
                  <a:txBody>
                    <a:bodyPr/>
                    <a:lstStyle/>
                    <a:p>
                      <a:pPr algn="l"/>
                      <a:r>
                        <a:rPr lang="en-PH" sz="1400" dirty="0"/>
                        <a:t>Clock Speed (MHz)</a:t>
                      </a:r>
                      <a:endParaRPr lang="en-PH" sz="1400" i="1" dirty="0"/>
                    </a:p>
                  </a:txBody>
                  <a:tcPr marL="124092" marR="124092" marT="62046" marB="62046" anchor="ctr"/>
                </a:tc>
                <a:tc gridSpan="4">
                  <a:txBody>
                    <a:bodyPr/>
                    <a:lstStyle/>
                    <a:p>
                      <a:pPr algn="ctr"/>
                      <a:r>
                        <a:rPr lang="en-PH" sz="1400" dirty="0"/>
                        <a:t>16</a:t>
                      </a:r>
                    </a:p>
                  </a:txBody>
                  <a:tcPr marL="124092" marR="124092" marT="62046" marB="62046" anchor="ctr"/>
                </a:tc>
                <a:tc hMerge="1">
                  <a:txBody>
                    <a:bodyPr/>
                    <a:lstStyle/>
                    <a:p>
                      <a:endParaRPr lang="en-PH" sz="1600" dirty="0"/>
                    </a:p>
                  </a:txBody>
                  <a:tcPr marL="124092" marR="124092" marT="62046" marB="62046" anchor="ctr"/>
                </a:tc>
                <a:tc hMerge="1">
                  <a:txBody>
                    <a:bodyPr/>
                    <a:lstStyle/>
                    <a:p>
                      <a:endParaRPr lang="en-PH" sz="1600" dirty="0"/>
                    </a:p>
                  </a:txBody>
                  <a:tcPr marL="124092" marR="124092" marT="62046" marB="62046" anchor="ctr"/>
                </a:tc>
                <a:tc hMerge="1">
                  <a:txBody>
                    <a:bodyPr/>
                    <a:lstStyle/>
                    <a:p>
                      <a:endParaRPr lang="en-PH" sz="1600" dirty="0"/>
                    </a:p>
                  </a:txBody>
                  <a:tcPr marL="124092" marR="124092" marT="62046" marB="62046" anchor="ctr"/>
                </a:tc>
                <a:extLst>
                  <a:ext uri="{0D108BD9-81ED-4DB2-BD59-A6C34878D82A}">
                    <a16:rowId xmlns:a16="http://schemas.microsoft.com/office/drawing/2014/main" val="1312964664"/>
                  </a:ext>
                </a:extLst>
              </a:tr>
              <a:tr h="420779">
                <a:tc>
                  <a:txBody>
                    <a:bodyPr/>
                    <a:lstStyle/>
                    <a:p>
                      <a:pPr algn="l"/>
                      <a:r>
                        <a:rPr lang="en-PH" sz="1400" dirty="0"/>
                        <a:t>Flash Memory (KB)</a:t>
                      </a:r>
                      <a:endParaRPr lang="en-PH" sz="1400" i="1" dirty="0"/>
                    </a:p>
                  </a:txBody>
                  <a:tcPr marL="124092" marR="124092" marT="62046" marB="62046" anchor="ctr"/>
                </a:tc>
                <a:tc gridSpan="3">
                  <a:txBody>
                    <a:bodyPr/>
                    <a:lstStyle/>
                    <a:p>
                      <a:pPr algn="ctr"/>
                      <a:r>
                        <a:rPr lang="en-PH" sz="1400" dirty="0"/>
                        <a:t>32</a:t>
                      </a:r>
                    </a:p>
                  </a:txBody>
                  <a:tcPr marL="124092" marR="124092" marT="62046" marB="62046" anchor="ctr"/>
                </a:tc>
                <a:tc hMerge="1">
                  <a:txBody>
                    <a:bodyPr/>
                    <a:lstStyle/>
                    <a:p>
                      <a:endParaRPr lang="en-PH" sz="1600" dirty="0"/>
                    </a:p>
                  </a:txBody>
                  <a:tcPr marL="124092" marR="124092" marT="62046" marB="62046" anchor="ctr"/>
                </a:tc>
                <a:tc hMerge="1">
                  <a:txBody>
                    <a:bodyPr/>
                    <a:lstStyle/>
                    <a:p>
                      <a:endParaRPr lang="en-PH" sz="1600" dirty="0"/>
                    </a:p>
                  </a:txBody>
                  <a:tcPr marL="124092" marR="124092" marT="62046" marB="62046" anchor="ctr"/>
                </a:tc>
                <a:tc>
                  <a:txBody>
                    <a:bodyPr/>
                    <a:lstStyle/>
                    <a:p>
                      <a:pPr algn="ctr"/>
                      <a:r>
                        <a:rPr lang="en-PH" sz="1400" dirty="0"/>
                        <a:t>256</a:t>
                      </a:r>
                    </a:p>
                  </a:txBody>
                  <a:tcPr marL="124092" marR="124092" marT="62046" marB="62046" anchor="ctr"/>
                </a:tc>
                <a:extLst>
                  <a:ext uri="{0D108BD9-81ED-4DB2-BD59-A6C34878D82A}">
                    <a16:rowId xmlns:a16="http://schemas.microsoft.com/office/drawing/2014/main" val="75846203"/>
                  </a:ext>
                </a:extLst>
              </a:tr>
              <a:tr h="420779">
                <a:tc>
                  <a:txBody>
                    <a:bodyPr/>
                    <a:lstStyle/>
                    <a:p>
                      <a:pPr algn="l"/>
                      <a:r>
                        <a:rPr lang="en-PH" sz="1400" dirty="0"/>
                        <a:t>SRAM (KB)</a:t>
                      </a:r>
                      <a:endParaRPr lang="en-PH" sz="1400" i="1" dirty="0"/>
                    </a:p>
                  </a:txBody>
                  <a:tcPr marL="124092" marR="124092" marT="62046" marB="62046" anchor="ctr"/>
                </a:tc>
                <a:tc>
                  <a:txBody>
                    <a:bodyPr/>
                    <a:lstStyle/>
                    <a:p>
                      <a:pPr algn="ctr"/>
                      <a:r>
                        <a:rPr lang="en-PH" sz="1400" dirty="0"/>
                        <a:t>2</a:t>
                      </a:r>
                    </a:p>
                  </a:txBody>
                  <a:tcPr marL="124092" marR="124092" marT="62046" marB="62046" anchor="ctr"/>
                </a:tc>
                <a:tc>
                  <a:txBody>
                    <a:bodyPr/>
                    <a:lstStyle/>
                    <a:p>
                      <a:pPr algn="ctr"/>
                      <a:r>
                        <a:rPr lang="en-PH" sz="1400" dirty="0"/>
                        <a:t>2.5</a:t>
                      </a:r>
                    </a:p>
                  </a:txBody>
                  <a:tcPr marL="124092" marR="124092" marT="62046" marB="62046" anchor="ctr"/>
                </a:tc>
                <a:tc>
                  <a:txBody>
                    <a:bodyPr/>
                    <a:lstStyle/>
                    <a:p>
                      <a:pPr algn="ctr"/>
                      <a:r>
                        <a:rPr lang="en-PH" sz="1400" dirty="0"/>
                        <a:t>2</a:t>
                      </a:r>
                    </a:p>
                  </a:txBody>
                  <a:tcPr marL="124092" marR="124092" marT="62046" marB="62046" anchor="ctr"/>
                </a:tc>
                <a:tc>
                  <a:txBody>
                    <a:bodyPr/>
                    <a:lstStyle/>
                    <a:p>
                      <a:pPr algn="ctr"/>
                      <a:r>
                        <a:rPr lang="en-PH" sz="1400" dirty="0"/>
                        <a:t>8</a:t>
                      </a:r>
                    </a:p>
                  </a:txBody>
                  <a:tcPr marL="124092" marR="124092" marT="62046" marB="62046" anchor="ctr"/>
                </a:tc>
                <a:extLst>
                  <a:ext uri="{0D108BD9-81ED-4DB2-BD59-A6C34878D82A}">
                    <a16:rowId xmlns:a16="http://schemas.microsoft.com/office/drawing/2014/main" val="2896580480"/>
                  </a:ext>
                </a:extLst>
              </a:tr>
              <a:tr h="420779">
                <a:tc>
                  <a:txBody>
                    <a:bodyPr/>
                    <a:lstStyle/>
                    <a:p>
                      <a:pPr algn="l"/>
                      <a:r>
                        <a:rPr lang="en-PH" sz="1400" dirty="0"/>
                        <a:t>EEPROM (KB)</a:t>
                      </a:r>
                      <a:endParaRPr lang="en-PH" sz="1400" i="1" dirty="0"/>
                    </a:p>
                  </a:txBody>
                  <a:tcPr marL="124092" marR="124092" marT="62046" marB="62046" anchor="ctr"/>
                </a:tc>
                <a:tc gridSpan="3">
                  <a:txBody>
                    <a:bodyPr/>
                    <a:lstStyle/>
                    <a:p>
                      <a:pPr algn="ctr"/>
                      <a:r>
                        <a:rPr lang="en-PH" sz="1400" dirty="0"/>
                        <a:t>1</a:t>
                      </a:r>
                    </a:p>
                  </a:txBody>
                  <a:tcPr marL="124092" marR="124092" marT="62046" marB="62046" anchor="ctr"/>
                </a:tc>
                <a:tc hMerge="1">
                  <a:txBody>
                    <a:bodyPr/>
                    <a:lstStyle/>
                    <a:p>
                      <a:endParaRPr lang="en-PH" sz="1600" dirty="0"/>
                    </a:p>
                  </a:txBody>
                  <a:tcPr marL="124092" marR="124092" marT="62046" marB="62046" anchor="ctr"/>
                </a:tc>
                <a:tc hMerge="1">
                  <a:txBody>
                    <a:bodyPr/>
                    <a:lstStyle/>
                    <a:p>
                      <a:endParaRPr lang="en-PH" sz="1600" dirty="0"/>
                    </a:p>
                  </a:txBody>
                  <a:tcPr marL="124092" marR="124092" marT="62046" marB="62046" anchor="ctr"/>
                </a:tc>
                <a:tc>
                  <a:txBody>
                    <a:bodyPr/>
                    <a:lstStyle/>
                    <a:p>
                      <a:pPr algn="ctr"/>
                      <a:r>
                        <a:rPr lang="en-PH" sz="1400" dirty="0"/>
                        <a:t>4</a:t>
                      </a:r>
                    </a:p>
                  </a:txBody>
                  <a:tcPr marL="124092" marR="124092" marT="62046" marB="62046" anchor="ctr"/>
                </a:tc>
                <a:extLst>
                  <a:ext uri="{0D108BD9-81ED-4DB2-BD59-A6C34878D82A}">
                    <a16:rowId xmlns:a16="http://schemas.microsoft.com/office/drawing/2014/main" val="3739068789"/>
                  </a:ext>
                </a:extLst>
              </a:tr>
              <a:tr h="420779">
                <a:tc>
                  <a:txBody>
                    <a:bodyPr/>
                    <a:lstStyle/>
                    <a:p>
                      <a:pPr algn="l"/>
                      <a:r>
                        <a:rPr lang="en-PH" sz="1400" dirty="0"/>
                        <a:t>PWM / Digital  I/O Pins</a:t>
                      </a:r>
                      <a:endParaRPr lang="en-PH" sz="1400" i="1" dirty="0"/>
                    </a:p>
                  </a:txBody>
                  <a:tcPr marL="124092" marR="124092" marT="62046" marB="62046" anchor="ctr"/>
                </a:tc>
                <a:tc>
                  <a:txBody>
                    <a:bodyPr/>
                    <a:lstStyle/>
                    <a:p>
                      <a:pPr algn="ctr"/>
                      <a:r>
                        <a:rPr lang="en-PH" sz="1400" dirty="0"/>
                        <a:t>6 / 14</a:t>
                      </a:r>
                    </a:p>
                  </a:txBody>
                  <a:tcPr marL="124092" marR="124092" marT="62046" marB="62046" anchor="ctr"/>
                </a:tc>
                <a:tc>
                  <a:txBody>
                    <a:bodyPr/>
                    <a:lstStyle/>
                    <a:p>
                      <a:pPr algn="ctr"/>
                      <a:r>
                        <a:rPr lang="en-PH" sz="1400" dirty="0"/>
                        <a:t>7 / 20</a:t>
                      </a:r>
                    </a:p>
                  </a:txBody>
                  <a:tcPr marL="124092" marR="124092" marT="62046" marB="62046" anchor="ctr"/>
                </a:tc>
                <a:tc>
                  <a:txBody>
                    <a:bodyPr/>
                    <a:lstStyle/>
                    <a:p>
                      <a:pPr algn="ctr"/>
                      <a:r>
                        <a:rPr lang="en-PH" sz="1400" dirty="0"/>
                        <a:t>6 / 22</a:t>
                      </a:r>
                    </a:p>
                  </a:txBody>
                  <a:tcPr marL="124092" marR="124092" marT="62046" marB="62046" anchor="ctr"/>
                </a:tc>
                <a:tc>
                  <a:txBody>
                    <a:bodyPr/>
                    <a:lstStyle/>
                    <a:p>
                      <a:pPr algn="ctr"/>
                      <a:r>
                        <a:rPr lang="en-PH" sz="1400" dirty="0"/>
                        <a:t>15 / 54</a:t>
                      </a:r>
                    </a:p>
                  </a:txBody>
                  <a:tcPr marL="124092" marR="124092" marT="62046" marB="62046" anchor="ctr"/>
                </a:tc>
                <a:extLst>
                  <a:ext uri="{0D108BD9-81ED-4DB2-BD59-A6C34878D82A}">
                    <a16:rowId xmlns:a16="http://schemas.microsoft.com/office/drawing/2014/main" val="2262738282"/>
                  </a:ext>
                </a:extLst>
              </a:tr>
              <a:tr h="420779">
                <a:tc>
                  <a:txBody>
                    <a:bodyPr/>
                    <a:lstStyle/>
                    <a:p>
                      <a:pPr algn="l"/>
                      <a:r>
                        <a:rPr lang="en-PH" sz="1400" dirty="0"/>
                        <a:t>Analog Input Pins</a:t>
                      </a:r>
                      <a:endParaRPr lang="en-PH" sz="1400" i="1" dirty="0"/>
                    </a:p>
                  </a:txBody>
                  <a:tcPr marL="124092" marR="124092" marT="62046" marB="62046" anchor="ctr"/>
                </a:tc>
                <a:tc>
                  <a:txBody>
                    <a:bodyPr/>
                    <a:lstStyle/>
                    <a:p>
                      <a:pPr algn="ctr"/>
                      <a:r>
                        <a:rPr lang="en-PH" sz="1400" dirty="0"/>
                        <a:t>6</a:t>
                      </a:r>
                    </a:p>
                  </a:txBody>
                  <a:tcPr marL="124092" marR="124092" marT="62046" marB="62046" anchor="ctr"/>
                </a:tc>
                <a:tc>
                  <a:txBody>
                    <a:bodyPr/>
                    <a:lstStyle/>
                    <a:p>
                      <a:pPr algn="ctr"/>
                      <a:r>
                        <a:rPr lang="en-PH" sz="1400" dirty="0"/>
                        <a:t>12</a:t>
                      </a:r>
                    </a:p>
                  </a:txBody>
                  <a:tcPr marL="124092" marR="124092" marT="62046" marB="62046" anchor="ctr"/>
                </a:tc>
                <a:tc>
                  <a:txBody>
                    <a:bodyPr/>
                    <a:lstStyle/>
                    <a:p>
                      <a:pPr algn="ctr"/>
                      <a:r>
                        <a:rPr lang="en-PH" sz="1400" dirty="0"/>
                        <a:t>8</a:t>
                      </a:r>
                    </a:p>
                  </a:txBody>
                  <a:tcPr marL="124092" marR="124092" marT="62046" marB="62046" anchor="ctr"/>
                </a:tc>
                <a:tc>
                  <a:txBody>
                    <a:bodyPr/>
                    <a:lstStyle/>
                    <a:p>
                      <a:pPr algn="ctr"/>
                      <a:r>
                        <a:rPr lang="en-PH" sz="1400" dirty="0"/>
                        <a:t>16</a:t>
                      </a:r>
                    </a:p>
                  </a:txBody>
                  <a:tcPr marL="124092" marR="124092" marT="62046" marB="62046" anchor="ctr"/>
                </a:tc>
                <a:extLst>
                  <a:ext uri="{0D108BD9-81ED-4DB2-BD59-A6C34878D82A}">
                    <a16:rowId xmlns:a16="http://schemas.microsoft.com/office/drawing/2014/main" val="2490624814"/>
                  </a:ext>
                </a:extLst>
              </a:tr>
            </a:tbl>
          </a:graphicData>
        </a:graphic>
      </p:graphicFrame>
      <p:sp>
        <p:nvSpPr>
          <p:cNvPr id="8" name="Slide Number Placeholder 7">
            <a:extLst>
              <a:ext uri="{FF2B5EF4-FFF2-40B4-BE49-F238E27FC236}">
                <a16:creationId xmlns:a16="http://schemas.microsoft.com/office/drawing/2014/main" id="{1C7CC8A5-D82A-4600-91B0-651F21562096}"/>
              </a:ext>
            </a:extLst>
          </p:cNvPr>
          <p:cNvSpPr>
            <a:spLocks noGrp="1"/>
          </p:cNvSpPr>
          <p:nvPr>
            <p:ph type="sldNum" sz="quarter" idx="12"/>
          </p:nvPr>
        </p:nvSpPr>
        <p:spPr/>
        <p:txBody>
          <a:bodyPr/>
          <a:lstStyle/>
          <a:p>
            <a:fld id="{C01389E6-C847-4AD0-B56D-D205B2EAB1EE}" type="slidenum">
              <a:rPr lang="en-US" smtClean="0"/>
              <a:t>13</a:t>
            </a:fld>
            <a:endParaRPr lang="en-US"/>
          </a:p>
        </p:txBody>
      </p:sp>
    </p:spTree>
    <p:extLst>
      <p:ext uri="{BB962C8B-B14F-4D97-AF65-F5344CB8AC3E}">
        <p14:creationId xmlns:p14="http://schemas.microsoft.com/office/powerpoint/2010/main" val="1415565170"/>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387927" y="1028701"/>
            <a:ext cx="3248863" cy="3020785"/>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br>
              <a:rPr lang="en-PH" sz="1600" dirty="0">
                <a:solidFill>
                  <a:schemeClr val="bg1"/>
                </a:solidFill>
              </a:rPr>
            </a:br>
            <a:br>
              <a:rPr lang="en-PH" sz="1600" dirty="0">
                <a:solidFill>
                  <a:schemeClr val="bg1"/>
                </a:solidFill>
              </a:rPr>
            </a:br>
            <a:r>
              <a:rPr lang="en-PH" sz="1400" i="1" dirty="0">
                <a:solidFill>
                  <a:schemeClr val="bg1"/>
                </a:solidFill>
              </a:rPr>
              <a:t>Add-On: Sensors</a:t>
            </a:r>
          </a:p>
        </p:txBody>
      </p:sp>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4777409" y="1028702"/>
            <a:ext cx="6273972" cy="4843462"/>
          </a:xfrm>
        </p:spPr>
        <p:txBody>
          <a:bodyPr anchor="ctr">
            <a:normAutofit/>
          </a:bodyPr>
          <a:lstStyle/>
          <a:p>
            <a:pPr marL="0" indent="0">
              <a:buNone/>
            </a:pPr>
            <a:r>
              <a:rPr lang="en-PH" sz="2400" b="1" dirty="0"/>
              <a:t>What is a Sensor?</a:t>
            </a:r>
          </a:p>
          <a:p>
            <a:pPr marL="0" indent="0">
              <a:buNone/>
            </a:pPr>
            <a:endParaRPr lang="en-US" sz="1800" dirty="0"/>
          </a:p>
          <a:p>
            <a:pPr marL="0" indent="0">
              <a:buNone/>
            </a:pPr>
            <a:r>
              <a:rPr lang="en-US" sz="1800" dirty="0"/>
              <a:t>A </a:t>
            </a:r>
            <a:r>
              <a:rPr lang="en-US" sz="1800" i="1" dirty="0"/>
              <a:t>sensor</a:t>
            </a:r>
            <a:r>
              <a:rPr lang="en-US" sz="1800" dirty="0"/>
              <a:t> is any device or system that detects any change in its surroundings and converts the data into electrical signals. These electrical signals are sent to another electronic device capable of processing these signals (in our case, the MCU).</a:t>
            </a:r>
          </a:p>
        </p:txBody>
      </p:sp>
      <p:sp>
        <p:nvSpPr>
          <p:cNvPr id="2" name="Slide Number Placeholder 1">
            <a:extLst>
              <a:ext uri="{FF2B5EF4-FFF2-40B4-BE49-F238E27FC236}">
                <a16:creationId xmlns:a16="http://schemas.microsoft.com/office/drawing/2014/main" id="{329F2876-83F5-45F3-A104-C237D2EC3DB5}"/>
              </a:ext>
            </a:extLst>
          </p:cNvPr>
          <p:cNvSpPr>
            <a:spLocks noGrp="1"/>
          </p:cNvSpPr>
          <p:nvPr>
            <p:ph type="sldNum" sz="quarter" idx="12"/>
          </p:nvPr>
        </p:nvSpPr>
        <p:spPr/>
        <p:txBody>
          <a:bodyPr/>
          <a:lstStyle/>
          <a:p>
            <a:fld id="{C01389E6-C847-4AD0-B56D-D205B2EAB1EE}" type="slidenum">
              <a:rPr lang="en-US" smtClean="0">
                <a:solidFill>
                  <a:schemeClr val="tx1"/>
                </a:solidFill>
              </a:rPr>
              <a:t>14</a:t>
            </a:fld>
            <a:endParaRPr lang="en-US">
              <a:solidFill>
                <a:schemeClr val="tx1"/>
              </a:solidFill>
            </a:endParaRPr>
          </a:p>
        </p:txBody>
      </p:sp>
    </p:spTree>
    <p:extLst>
      <p:ext uri="{BB962C8B-B14F-4D97-AF65-F5344CB8AC3E}">
        <p14:creationId xmlns:p14="http://schemas.microsoft.com/office/powerpoint/2010/main" val="3892963375"/>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387927" y="1028701"/>
            <a:ext cx="3248863" cy="3020785"/>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br>
              <a:rPr lang="en-PH" sz="1600" dirty="0">
                <a:solidFill>
                  <a:schemeClr val="bg1"/>
                </a:solidFill>
              </a:rPr>
            </a:br>
            <a:br>
              <a:rPr lang="en-PH" sz="1600" dirty="0">
                <a:solidFill>
                  <a:schemeClr val="bg1"/>
                </a:solidFill>
              </a:rPr>
            </a:br>
            <a:r>
              <a:rPr lang="en-PH" sz="1400" i="1" dirty="0">
                <a:solidFill>
                  <a:schemeClr val="bg1"/>
                </a:solidFill>
              </a:rPr>
              <a:t>Add-On: Sensors</a:t>
            </a:r>
          </a:p>
        </p:txBody>
      </p:sp>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4659088" y="472441"/>
            <a:ext cx="7008656" cy="1112520"/>
          </a:xfrm>
        </p:spPr>
        <p:txBody>
          <a:bodyPr anchor="ctr">
            <a:normAutofit/>
          </a:bodyPr>
          <a:lstStyle/>
          <a:p>
            <a:pPr marL="0" indent="0" algn="ctr">
              <a:buNone/>
            </a:pPr>
            <a:r>
              <a:rPr lang="en-PH" sz="2400" b="1" dirty="0"/>
              <a:t>What are Analog and Digital Signals?</a:t>
            </a:r>
          </a:p>
        </p:txBody>
      </p:sp>
      <p:sp>
        <p:nvSpPr>
          <p:cNvPr id="2" name="Slide Number Placeholder 1">
            <a:extLst>
              <a:ext uri="{FF2B5EF4-FFF2-40B4-BE49-F238E27FC236}">
                <a16:creationId xmlns:a16="http://schemas.microsoft.com/office/drawing/2014/main" id="{329F2876-83F5-45F3-A104-C237D2EC3DB5}"/>
              </a:ext>
            </a:extLst>
          </p:cNvPr>
          <p:cNvSpPr>
            <a:spLocks noGrp="1"/>
          </p:cNvSpPr>
          <p:nvPr>
            <p:ph type="sldNum" sz="quarter" idx="12"/>
          </p:nvPr>
        </p:nvSpPr>
        <p:spPr/>
        <p:txBody>
          <a:bodyPr/>
          <a:lstStyle/>
          <a:p>
            <a:fld id="{C01389E6-C847-4AD0-B56D-D205B2EAB1EE}" type="slidenum">
              <a:rPr lang="en-US" smtClean="0">
                <a:solidFill>
                  <a:schemeClr val="tx1"/>
                </a:solidFill>
              </a:rPr>
              <a:t>15</a:t>
            </a:fld>
            <a:endParaRPr lang="en-US">
              <a:solidFill>
                <a:schemeClr val="tx1"/>
              </a:solidFill>
            </a:endParaRPr>
          </a:p>
        </p:txBody>
      </p:sp>
      <p:graphicFrame>
        <p:nvGraphicFramePr>
          <p:cNvPr id="3" name="Table 3">
            <a:extLst>
              <a:ext uri="{FF2B5EF4-FFF2-40B4-BE49-F238E27FC236}">
                <a16:creationId xmlns:a16="http://schemas.microsoft.com/office/drawing/2014/main" id="{8F3F3C1E-49CB-4D84-8EFE-7E2507CB68ED}"/>
              </a:ext>
            </a:extLst>
          </p:cNvPr>
          <p:cNvGraphicFramePr>
            <a:graphicFrameLocks noGrp="1"/>
          </p:cNvGraphicFramePr>
          <p:nvPr>
            <p:extLst>
              <p:ext uri="{D42A27DB-BD31-4B8C-83A1-F6EECF244321}">
                <p14:modId xmlns:p14="http://schemas.microsoft.com/office/powerpoint/2010/main" val="3471677627"/>
              </p:ext>
            </p:extLst>
          </p:nvPr>
        </p:nvGraphicFramePr>
        <p:xfrm>
          <a:off x="4659087" y="2057403"/>
          <a:ext cx="7008656" cy="2352040"/>
        </p:xfrm>
        <a:graphic>
          <a:graphicData uri="http://schemas.openxmlformats.org/drawingml/2006/table">
            <a:tbl>
              <a:tblPr firstRow="1" bandRow="1">
                <a:tableStyleId>{00A15C55-8517-42AA-B614-E9B94910E393}</a:tableStyleId>
              </a:tblPr>
              <a:tblGrid>
                <a:gridCol w="3504328">
                  <a:extLst>
                    <a:ext uri="{9D8B030D-6E8A-4147-A177-3AD203B41FA5}">
                      <a16:colId xmlns:a16="http://schemas.microsoft.com/office/drawing/2014/main" val="818174606"/>
                    </a:ext>
                  </a:extLst>
                </a:gridCol>
                <a:gridCol w="3504328">
                  <a:extLst>
                    <a:ext uri="{9D8B030D-6E8A-4147-A177-3AD203B41FA5}">
                      <a16:colId xmlns:a16="http://schemas.microsoft.com/office/drawing/2014/main" val="2399549378"/>
                    </a:ext>
                  </a:extLst>
                </a:gridCol>
              </a:tblGrid>
              <a:tr h="370840">
                <a:tc>
                  <a:txBody>
                    <a:bodyPr/>
                    <a:lstStyle/>
                    <a:p>
                      <a:r>
                        <a:rPr lang="en-PH" dirty="0"/>
                        <a:t>Analog Signals</a:t>
                      </a:r>
                    </a:p>
                  </a:txBody>
                  <a:tcPr/>
                </a:tc>
                <a:tc>
                  <a:txBody>
                    <a:bodyPr/>
                    <a:lstStyle/>
                    <a:p>
                      <a:r>
                        <a:rPr lang="en-PH" dirty="0"/>
                        <a:t>Digital Signals</a:t>
                      </a:r>
                    </a:p>
                  </a:txBody>
                  <a:tcPr/>
                </a:tc>
                <a:extLst>
                  <a:ext uri="{0D108BD9-81ED-4DB2-BD59-A6C34878D82A}">
                    <a16:rowId xmlns:a16="http://schemas.microsoft.com/office/drawing/2014/main" val="1444338682"/>
                  </a:ext>
                </a:extLst>
              </a:tr>
              <a:tr h="370840">
                <a:tc>
                  <a:txBody>
                    <a:bodyPr/>
                    <a:lstStyle/>
                    <a:p>
                      <a:r>
                        <a:rPr lang="en-PH" sz="1600" dirty="0"/>
                        <a:t>Continuous </a:t>
                      </a:r>
                    </a:p>
                    <a:p>
                      <a:r>
                        <a:rPr lang="en-PH" sz="1600" dirty="0"/>
                        <a:t>(ex. 0, 0.1, 0.01, 0.001, 0.0001, …)</a:t>
                      </a:r>
                    </a:p>
                  </a:txBody>
                  <a:tcPr anchor="ctr"/>
                </a:tc>
                <a:tc>
                  <a:txBody>
                    <a:bodyPr/>
                    <a:lstStyle/>
                    <a:p>
                      <a:r>
                        <a:rPr lang="en-PH" sz="1600" dirty="0"/>
                        <a:t>Discrete</a:t>
                      </a:r>
                    </a:p>
                    <a:p>
                      <a:r>
                        <a:rPr lang="en-PH" sz="1600" dirty="0"/>
                        <a:t>(ex. Alphabet)</a:t>
                      </a:r>
                    </a:p>
                  </a:txBody>
                  <a:tcPr anchor="ctr"/>
                </a:tc>
                <a:extLst>
                  <a:ext uri="{0D108BD9-81ED-4DB2-BD59-A6C34878D82A}">
                    <a16:rowId xmlns:a16="http://schemas.microsoft.com/office/drawing/2014/main" val="1836519054"/>
                  </a:ext>
                </a:extLst>
              </a:tr>
              <a:tr h="370840">
                <a:tc>
                  <a:txBody>
                    <a:bodyPr/>
                    <a:lstStyle/>
                    <a:p>
                      <a:r>
                        <a:rPr lang="en-PH" sz="1600" dirty="0"/>
                        <a:t>In electronics, these signals are usually represented by sine waves.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600" dirty="0"/>
                        <a:t>In electronics, these signals are usually represented by square waves.</a:t>
                      </a:r>
                    </a:p>
                  </a:txBody>
                  <a:tcPr anchor="ctr"/>
                </a:tc>
                <a:extLst>
                  <a:ext uri="{0D108BD9-81ED-4DB2-BD59-A6C34878D82A}">
                    <a16:rowId xmlns:a16="http://schemas.microsoft.com/office/drawing/2014/main" val="1776578476"/>
                  </a:ext>
                </a:extLst>
              </a:tr>
              <a:tr h="370840">
                <a:tc>
                  <a:txBody>
                    <a:bodyPr/>
                    <a:lstStyle/>
                    <a:p>
                      <a:r>
                        <a:rPr lang="en-PH" sz="1600" dirty="0"/>
                        <a:t>Uses an infinite amount of values to represent data.</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600" dirty="0"/>
                        <a:t>Uses finite values to represent data.</a:t>
                      </a:r>
                    </a:p>
                  </a:txBody>
                  <a:tcPr anchor="ctr"/>
                </a:tc>
                <a:extLst>
                  <a:ext uri="{0D108BD9-81ED-4DB2-BD59-A6C34878D82A}">
                    <a16:rowId xmlns:a16="http://schemas.microsoft.com/office/drawing/2014/main" val="2140613733"/>
                  </a:ext>
                </a:extLst>
              </a:tr>
            </a:tbl>
          </a:graphicData>
        </a:graphic>
      </p:graphicFrame>
    </p:spTree>
    <p:extLst>
      <p:ext uri="{BB962C8B-B14F-4D97-AF65-F5344CB8AC3E}">
        <p14:creationId xmlns:p14="http://schemas.microsoft.com/office/powerpoint/2010/main" val="3148859153"/>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E2DA5AC1-43C5-4243-9028-07DBB80D0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08" y="5284922"/>
            <a:ext cx="12203208" cy="1600201"/>
          </a:xfrm>
          <a:prstGeom prst="rect">
            <a:avLst/>
          </a:prstGeom>
          <a:gradFill>
            <a:gsLst>
              <a:gs pos="0">
                <a:schemeClr val="accent5">
                  <a:alpha val="88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5">
            <a:extLst>
              <a:ext uri="{FF2B5EF4-FFF2-40B4-BE49-F238E27FC236}">
                <a16:creationId xmlns:a16="http://schemas.microsoft.com/office/drawing/2014/main" id="{8A4EDA1C-27A1-4C83-ACE4-6675EC924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1" y="5284922"/>
            <a:ext cx="8164608" cy="1594270"/>
          </a:xfrm>
          <a:prstGeom prst="rect">
            <a:avLst/>
          </a:prstGeom>
          <a:gradFill>
            <a:gsLst>
              <a:gs pos="91069">
                <a:schemeClr val="accent2"/>
              </a:gs>
              <a:gs pos="22000">
                <a:schemeClr val="accent2">
                  <a:alpha val="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7">
            <a:extLst>
              <a:ext uri="{FF2B5EF4-FFF2-40B4-BE49-F238E27FC236}">
                <a16:creationId xmlns:a16="http://schemas.microsoft.com/office/drawing/2014/main" id="{FF33EC8A-EE0A-4395-97E2-DAD467CF7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45883" y="5284922"/>
            <a:ext cx="7012127" cy="1579412"/>
          </a:xfrm>
          <a:prstGeom prst="rect">
            <a:avLst/>
          </a:prstGeom>
          <a:gradFill>
            <a:gsLst>
              <a:gs pos="0">
                <a:schemeClr val="accent5">
                  <a:alpha val="30000"/>
                </a:schemeClr>
              </a:gs>
              <a:gs pos="99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9">
            <a:extLst>
              <a:ext uri="{FF2B5EF4-FFF2-40B4-BE49-F238E27FC236}">
                <a16:creationId xmlns:a16="http://schemas.microsoft.com/office/drawing/2014/main" id="{FF85DA95-16A4-404E-9BFF-27F8E4FC7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038597" y="5284922"/>
            <a:ext cx="8164607" cy="1591534"/>
          </a:xfrm>
          <a:prstGeom prst="rect">
            <a:avLst/>
          </a:prstGeom>
          <a:gradFill>
            <a:gsLst>
              <a:gs pos="0">
                <a:schemeClr val="accent5">
                  <a:alpha val="26000"/>
                </a:schemeClr>
              </a:gs>
              <a:gs pos="72000">
                <a:schemeClr val="accent5">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B22FDC76-803F-4DD6-93A4-9DCEF7238733}"/>
              </a:ext>
            </a:extLst>
          </p:cNvPr>
          <p:cNvSpPr>
            <a:spLocks noGrp="1"/>
          </p:cNvSpPr>
          <p:nvPr>
            <p:ph type="title"/>
          </p:nvPr>
        </p:nvSpPr>
        <p:spPr>
          <a:xfrm>
            <a:off x="835863" y="5652097"/>
            <a:ext cx="10587314" cy="877729"/>
          </a:xfrm>
        </p:spPr>
        <p:txBody>
          <a:bodyPr anchor="ctr">
            <a:normAutofit/>
          </a:bodyPr>
          <a:lstStyle/>
          <a:p>
            <a:r>
              <a:rPr lang="en-PH" sz="1600">
                <a:solidFill>
                  <a:schemeClr val="bg1"/>
                </a:solidFill>
              </a:rPr>
              <a:t>Part 1: Introduction</a:t>
            </a:r>
            <a:br>
              <a:rPr lang="en-PH" sz="1600">
                <a:solidFill>
                  <a:schemeClr val="bg1"/>
                </a:solidFill>
              </a:rPr>
            </a:br>
            <a:br>
              <a:rPr lang="en-PH" sz="1600">
                <a:solidFill>
                  <a:schemeClr val="bg1"/>
                </a:solidFill>
              </a:rPr>
            </a:br>
            <a:r>
              <a:rPr lang="en-PH" sz="1600" i="1">
                <a:solidFill>
                  <a:schemeClr val="bg1"/>
                </a:solidFill>
              </a:rPr>
              <a:t>Add-On: Sensors</a:t>
            </a:r>
            <a:endParaRPr lang="en-PH" sz="1600" dirty="0">
              <a:solidFill>
                <a:schemeClr val="bg1"/>
              </a:solidFill>
            </a:endParaRPr>
          </a:p>
        </p:txBody>
      </p:sp>
      <p:sp>
        <p:nvSpPr>
          <p:cNvPr id="8" name="Slide Number Placeholder 7">
            <a:extLst>
              <a:ext uri="{FF2B5EF4-FFF2-40B4-BE49-F238E27FC236}">
                <a16:creationId xmlns:a16="http://schemas.microsoft.com/office/drawing/2014/main" id="{1C7CC8A5-D82A-4600-91B0-651F21562096}"/>
              </a:ext>
            </a:extLst>
          </p:cNvPr>
          <p:cNvSpPr>
            <a:spLocks noGrp="1"/>
          </p:cNvSpPr>
          <p:nvPr>
            <p:ph type="sldNum" sz="quarter" idx="12"/>
          </p:nvPr>
        </p:nvSpPr>
        <p:spPr/>
        <p:txBody>
          <a:bodyPr/>
          <a:lstStyle/>
          <a:p>
            <a:fld id="{C01389E6-C847-4AD0-B56D-D205B2EAB1EE}" type="slidenum">
              <a:rPr lang="en-US" smtClean="0"/>
              <a:t>16</a:t>
            </a:fld>
            <a:endParaRPr lang="en-US"/>
          </a:p>
        </p:txBody>
      </p:sp>
      <p:graphicFrame>
        <p:nvGraphicFramePr>
          <p:cNvPr id="12" name="Table 12">
            <a:extLst>
              <a:ext uri="{FF2B5EF4-FFF2-40B4-BE49-F238E27FC236}">
                <a16:creationId xmlns:a16="http://schemas.microsoft.com/office/drawing/2014/main" id="{C8E27023-F9AC-423E-A026-8C9349FD556A}"/>
              </a:ext>
            </a:extLst>
          </p:cNvPr>
          <p:cNvGraphicFramePr>
            <a:graphicFrameLocks noGrp="1"/>
          </p:cNvGraphicFramePr>
          <p:nvPr>
            <p:ph idx="1"/>
            <p:extLst>
              <p:ext uri="{D42A27DB-BD31-4B8C-83A1-F6EECF244321}">
                <p14:modId xmlns:p14="http://schemas.microsoft.com/office/powerpoint/2010/main" val="3127172994"/>
              </p:ext>
            </p:extLst>
          </p:nvPr>
        </p:nvGraphicFramePr>
        <p:xfrm>
          <a:off x="835862" y="328174"/>
          <a:ext cx="10587316" cy="4628574"/>
        </p:xfrm>
        <a:graphic>
          <a:graphicData uri="http://schemas.openxmlformats.org/drawingml/2006/table">
            <a:tbl>
              <a:tblPr firstRow="1" bandRow="1">
                <a:tableStyleId>{00A15C55-8517-42AA-B614-E9B94910E393}</a:tableStyleId>
              </a:tblPr>
              <a:tblGrid>
                <a:gridCol w="2892759">
                  <a:extLst>
                    <a:ext uri="{9D8B030D-6E8A-4147-A177-3AD203B41FA5}">
                      <a16:colId xmlns:a16="http://schemas.microsoft.com/office/drawing/2014/main" val="3571030581"/>
                    </a:ext>
                  </a:extLst>
                </a:gridCol>
                <a:gridCol w="2219418">
                  <a:extLst>
                    <a:ext uri="{9D8B030D-6E8A-4147-A177-3AD203B41FA5}">
                      <a16:colId xmlns:a16="http://schemas.microsoft.com/office/drawing/2014/main" val="2912516049"/>
                    </a:ext>
                  </a:extLst>
                </a:gridCol>
                <a:gridCol w="5475139">
                  <a:extLst>
                    <a:ext uri="{9D8B030D-6E8A-4147-A177-3AD203B41FA5}">
                      <a16:colId xmlns:a16="http://schemas.microsoft.com/office/drawing/2014/main" val="3818548735"/>
                    </a:ext>
                  </a:extLst>
                </a:gridCol>
              </a:tblGrid>
              <a:tr h="411774">
                <a:tc gridSpan="3">
                  <a:txBody>
                    <a:bodyPr/>
                    <a:lstStyle/>
                    <a:p>
                      <a:r>
                        <a:rPr lang="en-PH" sz="1600"/>
                        <a:t>Common Sensors Used with Arduino Boards</a:t>
                      </a:r>
                      <a:endParaRPr lang="en-PH" sz="1600" dirty="0"/>
                    </a:p>
                  </a:txBody>
                  <a:tcPr anchor="ct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3647406698"/>
                  </a:ext>
                </a:extLst>
              </a:tr>
              <a:tr h="402489">
                <a:tc>
                  <a:txBody>
                    <a:bodyPr/>
                    <a:lstStyle/>
                    <a:p>
                      <a:endParaRPr lang="en-PH" sz="1600" dirty="0"/>
                    </a:p>
                  </a:txBody>
                  <a:tcPr anchor="ctr"/>
                </a:tc>
                <a:tc>
                  <a:txBody>
                    <a:bodyPr/>
                    <a:lstStyle/>
                    <a:p>
                      <a:r>
                        <a:rPr lang="en-PH" sz="1600" b="1" dirty="0"/>
                        <a:t>Name</a:t>
                      </a:r>
                    </a:p>
                  </a:txBody>
                  <a:tcPr anchor="ctr"/>
                </a:tc>
                <a:tc>
                  <a:txBody>
                    <a:bodyPr/>
                    <a:lstStyle/>
                    <a:p>
                      <a:r>
                        <a:rPr lang="en-PH" sz="1600" b="1" dirty="0"/>
                        <a:t>Description / How it Works</a:t>
                      </a:r>
                    </a:p>
                  </a:txBody>
                  <a:tcPr anchor="ctr"/>
                </a:tc>
                <a:extLst>
                  <a:ext uri="{0D108BD9-81ED-4DB2-BD59-A6C34878D82A}">
                    <a16:rowId xmlns:a16="http://schemas.microsoft.com/office/drawing/2014/main" val="958862351"/>
                  </a:ext>
                </a:extLst>
              </a:tr>
              <a:tr h="1271437">
                <a:tc>
                  <a:txBody>
                    <a:bodyPr/>
                    <a:lstStyle/>
                    <a:p>
                      <a:endParaRPr lang="en-PH" sz="1600" dirty="0"/>
                    </a:p>
                  </a:txBody>
                  <a:tcPr anchor="ctr">
                    <a:blipFill dpi="0" rotWithShape="1">
                      <a:blip r:embed="rId2">
                        <a:extLst>
                          <a:ext uri="{28A0092B-C50C-407E-A947-70E740481C1C}">
                            <a14:useLocalDpi xmlns:a14="http://schemas.microsoft.com/office/drawing/2010/main" val="0"/>
                          </a:ext>
                        </a:extLst>
                      </a:blip>
                      <a:srcRect/>
                      <a:stretch>
                        <a:fillRect/>
                      </a:stretch>
                    </a:blipFill>
                  </a:tcPr>
                </a:tc>
                <a:tc>
                  <a:txBody>
                    <a:bodyPr/>
                    <a:lstStyle/>
                    <a:p>
                      <a:r>
                        <a:rPr lang="en-PH" sz="1400" dirty="0"/>
                        <a:t>Photoresistor / Light Dependent Resistor (LDR)</a:t>
                      </a:r>
                    </a:p>
                  </a:txBody>
                  <a:tcPr anchor="ctr"/>
                </a:tc>
                <a:tc>
                  <a:txBody>
                    <a:bodyPr/>
                    <a:lstStyle/>
                    <a:p>
                      <a:r>
                        <a:rPr lang="en-PH" sz="1400" dirty="0"/>
                        <a:t>Acts like a potentiometer but only light can change its resistance. The more light it receives, the lesser its resistance gets.</a:t>
                      </a:r>
                    </a:p>
                  </a:txBody>
                  <a:tcPr anchor="ctr"/>
                </a:tc>
                <a:extLst>
                  <a:ext uri="{0D108BD9-81ED-4DB2-BD59-A6C34878D82A}">
                    <a16:rowId xmlns:a16="http://schemas.microsoft.com/office/drawing/2014/main" val="1466470730"/>
                  </a:ext>
                </a:extLst>
              </a:tr>
              <a:tr h="1271437">
                <a:tc>
                  <a:txBody>
                    <a:bodyPr/>
                    <a:lstStyle/>
                    <a:p>
                      <a:endParaRPr lang="en-PH" sz="1600" dirty="0"/>
                    </a:p>
                  </a:txBody>
                  <a:tcPr anchor="ctr">
                    <a:blipFill dpi="0" rotWithShape="1">
                      <a:blip r:embed="rId3">
                        <a:extLst>
                          <a:ext uri="{28A0092B-C50C-407E-A947-70E740481C1C}">
                            <a14:useLocalDpi xmlns:a14="http://schemas.microsoft.com/office/drawing/2010/main" val="0"/>
                          </a:ext>
                        </a:extLst>
                      </a:blip>
                      <a:srcRect/>
                      <a:stretch>
                        <a:fillRect/>
                      </a:stretch>
                    </a:blipFill>
                  </a:tcPr>
                </a:tc>
                <a:tc>
                  <a:txBody>
                    <a:bodyPr/>
                    <a:lstStyle/>
                    <a:p>
                      <a:r>
                        <a:rPr lang="en-PH" sz="1400" dirty="0"/>
                        <a:t>Infrared Obstacle Avoidance Sensor</a:t>
                      </a:r>
                    </a:p>
                  </a:txBody>
                  <a:tcPr anchor="ctr"/>
                </a:tc>
                <a:tc>
                  <a:txBody>
                    <a:bodyPr/>
                    <a:lstStyle/>
                    <a:p>
                      <a:r>
                        <a:rPr lang="en-PH" sz="1400" dirty="0"/>
                        <a:t>The IR LED (the white one) emits IR light. If there are obstacles in the IR light’s path, it will bounce back and be read by the receiver (the black one).</a:t>
                      </a:r>
                    </a:p>
                  </a:txBody>
                  <a:tcPr anchor="ctr"/>
                </a:tc>
                <a:extLst>
                  <a:ext uri="{0D108BD9-81ED-4DB2-BD59-A6C34878D82A}">
                    <a16:rowId xmlns:a16="http://schemas.microsoft.com/office/drawing/2014/main" val="275065001"/>
                  </a:ext>
                </a:extLst>
              </a:tr>
              <a:tr h="1271437">
                <a:tc>
                  <a:txBody>
                    <a:bodyPr/>
                    <a:lstStyle/>
                    <a:p>
                      <a:endParaRPr lang="en-PH" sz="1600" dirty="0"/>
                    </a:p>
                  </a:txBody>
                  <a:tcPr anchor="ctr">
                    <a:blipFill dpi="0" rotWithShape="1">
                      <a:blip r:embed="rId4">
                        <a:extLst>
                          <a:ext uri="{28A0092B-C50C-407E-A947-70E740481C1C}">
                            <a14:useLocalDpi xmlns:a14="http://schemas.microsoft.com/office/drawing/2010/main" val="0"/>
                          </a:ext>
                        </a:extLst>
                      </a:blip>
                      <a:srcRect/>
                      <a:stretch>
                        <a:fillRect/>
                      </a:stretch>
                    </a:blipFill>
                  </a:tcPr>
                </a:tc>
                <a:tc>
                  <a:txBody>
                    <a:bodyPr/>
                    <a:lstStyle/>
                    <a:p>
                      <a:r>
                        <a:rPr lang="en-PH" sz="1400"/>
                        <a:t>Ultrasonic Sensor</a:t>
                      </a:r>
                      <a:endParaRPr lang="en-PH" sz="1400" dirty="0"/>
                    </a:p>
                  </a:txBody>
                  <a:tcPr anchor="ctr"/>
                </a:tc>
                <a:tc>
                  <a:txBody>
                    <a:bodyPr/>
                    <a:lstStyle/>
                    <a:p>
                      <a:r>
                        <a:rPr lang="en-PH" sz="1400" dirty="0"/>
                        <a:t>One of its “eyes” (the one marked with T) emits ultrasonic pulses forward. The receiver (the one marked with R) receives the pulses bounced back from its front. It determines distance by measuring the time lapses between sending and receiving the sound pulses.</a:t>
                      </a:r>
                    </a:p>
                  </a:txBody>
                  <a:tcPr anchor="ctr"/>
                </a:tc>
                <a:extLst>
                  <a:ext uri="{0D108BD9-81ED-4DB2-BD59-A6C34878D82A}">
                    <a16:rowId xmlns:a16="http://schemas.microsoft.com/office/drawing/2014/main" val="1953655526"/>
                  </a:ext>
                </a:extLst>
              </a:tr>
            </a:tbl>
          </a:graphicData>
        </a:graphic>
      </p:graphicFrame>
    </p:spTree>
    <p:extLst>
      <p:ext uri="{BB962C8B-B14F-4D97-AF65-F5344CB8AC3E}">
        <p14:creationId xmlns:p14="http://schemas.microsoft.com/office/powerpoint/2010/main" val="3426904915"/>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Electronic circuit board">
            <a:extLst>
              <a:ext uri="{FF2B5EF4-FFF2-40B4-BE49-F238E27FC236}">
                <a16:creationId xmlns:a16="http://schemas.microsoft.com/office/drawing/2014/main" id="{2A6A646E-33ED-4CF2-ADDD-DA8E556FD565}"/>
              </a:ext>
            </a:extLst>
          </p:cNvPr>
          <p:cNvPicPr>
            <a:picLocks noChangeAspect="1"/>
          </p:cNvPicPr>
          <p:nvPr/>
        </p:nvPicPr>
        <p:blipFill rotWithShape="1">
          <a:blip r:embed="rId2"/>
          <a:srcRect t="15735"/>
          <a:stretch/>
        </p:blipFill>
        <p:spPr>
          <a:xfrm>
            <a:off x="20" y="-1"/>
            <a:ext cx="12191980" cy="6857571"/>
          </a:xfrm>
          <a:prstGeom prst="rect">
            <a:avLst/>
          </a:prstGeom>
        </p:spPr>
      </p:pic>
      <p:sp>
        <p:nvSpPr>
          <p:cNvPr id="14" name="Rectangle 13">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F78F72B5-456F-4119-A030-40CBC3D53C92}"/>
              </a:ext>
            </a:extLst>
          </p:cNvPr>
          <p:cNvSpPr>
            <a:spLocks noGrp="1"/>
          </p:cNvSpPr>
          <p:nvPr>
            <p:ph type="ctrTitle"/>
          </p:nvPr>
        </p:nvSpPr>
        <p:spPr>
          <a:xfrm>
            <a:off x="1619534" y="504966"/>
            <a:ext cx="8952932" cy="3043213"/>
          </a:xfrm>
        </p:spPr>
        <p:txBody>
          <a:bodyPr anchor="b">
            <a:normAutofit/>
          </a:bodyPr>
          <a:lstStyle/>
          <a:p>
            <a:r>
              <a:rPr lang="en-PH" dirty="0">
                <a:solidFill>
                  <a:schemeClr val="bg1"/>
                </a:solidFill>
              </a:rPr>
              <a:t>Part 2: The Arduino Uno Board</a:t>
            </a:r>
          </a:p>
        </p:txBody>
      </p:sp>
      <p:sp>
        <p:nvSpPr>
          <p:cNvPr id="6" name="Subtitle 5">
            <a:extLst>
              <a:ext uri="{FF2B5EF4-FFF2-40B4-BE49-F238E27FC236}">
                <a16:creationId xmlns:a16="http://schemas.microsoft.com/office/drawing/2014/main" id="{0CD6E1D0-95F7-422E-8DB5-4893F2C123B2}"/>
              </a:ext>
            </a:extLst>
          </p:cNvPr>
          <p:cNvSpPr>
            <a:spLocks noGrp="1"/>
          </p:cNvSpPr>
          <p:nvPr>
            <p:ph type="subTitle" idx="1"/>
          </p:nvPr>
        </p:nvSpPr>
        <p:spPr>
          <a:xfrm>
            <a:off x="2950191" y="3749746"/>
            <a:ext cx="6291618" cy="2208321"/>
          </a:xfrm>
        </p:spPr>
        <p:txBody>
          <a:bodyPr anchor="t">
            <a:normAutofit/>
          </a:bodyPr>
          <a:lstStyle/>
          <a:p>
            <a:endParaRPr lang="en-PH" dirty="0">
              <a:solidFill>
                <a:schemeClr val="bg1"/>
              </a:solidFill>
            </a:endParaRPr>
          </a:p>
        </p:txBody>
      </p:sp>
      <p:sp>
        <p:nvSpPr>
          <p:cNvPr id="2" name="Slide Number Placeholder 1">
            <a:extLst>
              <a:ext uri="{FF2B5EF4-FFF2-40B4-BE49-F238E27FC236}">
                <a16:creationId xmlns:a16="http://schemas.microsoft.com/office/drawing/2014/main" id="{AD3CE51F-10CD-420E-9905-1B6CEAA2E7E3}"/>
              </a:ext>
            </a:extLst>
          </p:cNvPr>
          <p:cNvSpPr>
            <a:spLocks noGrp="1"/>
          </p:cNvSpPr>
          <p:nvPr>
            <p:ph type="sldNum" sz="quarter" idx="12"/>
          </p:nvPr>
        </p:nvSpPr>
        <p:spPr/>
        <p:txBody>
          <a:bodyPr/>
          <a:lstStyle/>
          <a:p>
            <a:fld id="{C01389E6-C847-4AD0-B56D-D205B2EAB1EE}" type="slidenum">
              <a:rPr lang="en-US" smtClean="0"/>
              <a:t>17</a:t>
            </a:fld>
            <a:endParaRPr lang="en-US"/>
          </a:p>
        </p:txBody>
      </p:sp>
    </p:spTree>
    <p:extLst>
      <p:ext uri="{BB962C8B-B14F-4D97-AF65-F5344CB8AC3E}">
        <p14:creationId xmlns:p14="http://schemas.microsoft.com/office/powerpoint/2010/main" val="4215717146"/>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8911D02-5DC0-45E7-B1D5-5865670EE7E0}"/>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The Arduino Uno Board</a:t>
            </a:r>
            <a:endParaRPr lang="en-PH" sz="1600" dirty="0">
              <a:solidFill>
                <a:schemeClr val="bg1"/>
              </a:solidFill>
            </a:endParaRPr>
          </a:p>
        </p:txBody>
      </p:sp>
      <p:graphicFrame>
        <p:nvGraphicFramePr>
          <p:cNvPr id="6" name="Table 6">
            <a:extLst>
              <a:ext uri="{FF2B5EF4-FFF2-40B4-BE49-F238E27FC236}">
                <a16:creationId xmlns:a16="http://schemas.microsoft.com/office/drawing/2014/main" id="{88385B6D-0E43-4DB0-9DD0-2090A9B6B745}"/>
              </a:ext>
            </a:extLst>
          </p:cNvPr>
          <p:cNvGraphicFramePr>
            <a:graphicFrameLocks noGrp="1"/>
          </p:cNvGraphicFramePr>
          <p:nvPr>
            <p:ph idx="1"/>
            <p:extLst>
              <p:ext uri="{D42A27DB-BD31-4B8C-83A1-F6EECF244321}">
                <p14:modId xmlns:p14="http://schemas.microsoft.com/office/powerpoint/2010/main" val="2282408738"/>
              </p:ext>
            </p:extLst>
          </p:nvPr>
        </p:nvGraphicFramePr>
        <p:xfrm>
          <a:off x="4659088" y="545179"/>
          <a:ext cx="7010590" cy="5863130"/>
        </p:xfrm>
        <a:graphic>
          <a:graphicData uri="http://schemas.openxmlformats.org/drawingml/2006/table">
            <a:tbl>
              <a:tblPr firstRow="1" bandRow="1">
                <a:tableStyleId>{7DF18680-E054-41AD-8BC1-D1AEF772440D}</a:tableStyleId>
              </a:tblPr>
              <a:tblGrid>
                <a:gridCol w="3505295">
                  <a:extLst>
                    <a:ext uri="{9D8B030D-6E8A-4147-A177-3AD203B41FA5}">
                      <a16:colId xmlns:a16="http://schemas.microsoft.com/office/drawing/2014/main" val="97967481"/>
                    </a:ext>
                  </a:extLst>
                </a:gridCol>
                <a:gridCol w="3505295">
                  <a:extLst>
                    <a:ext uri="{9D8B030D-6E8A-4147-A177-3AD203B41FA5}">
                      <a16:colId xmlns:a16="http://schemas.microsoft.com/office/drawing/2014/main" val="3393054402"/>
                    </a:ext>
                  </a:extLst>
                </a:gridCol>
              </a:tblGrid>
              <a:tr h="344890">
                <a:tc gridSpan="2">
                  <a:txBody>
                    <a:bodyPr/>
                    <a:lstStyle/>
                    <a:p>
                      <a:r>
                        <a:rPr lang="en-PH" sz="1400" dirty="0"/>
                        <a:t>Arduino Uno Technical Specifications</a:t>
                      </a:r>
                    </a:p>
                  </a:txBody>
                  <a:tcPr anchor="ctr"/>
                </a:tc>
                <a:tc hMerge="1">
                  <a:txBody>
                    <a:bodyPr/>
                    <a:lstStyle/>
                    <a:p>
                      <a:endParaRPr lang="en-PH" dirty="0"/>
                    </a:p>
                  </a:txBody>
                  <a:tcPr/>
                </a:tc>
                <a:extLst>
                  <a:ext uri="{0D108BD9-81ED-4DB2-BD59-A6C34878D82A}">
                    <a16:rowId xmlns:a16="http://schemas.microsoft.com/office/drawing/2014/main" val="171812225"/>
                  </a:ext>
                </a:extLst>
              </a:tr>
              <a:tr h="344890">
                <a:tc>
                  <a:txBody>
                    <a:bodyPr/>
                    <a:lstStyle/>
                    <a:p>
                      <a:r>
                        <a:rPr lang="en-PH" sz="1200" i="1" dirty="0"/>
                        <a:t>Microcontroller</a:t>
                      </a:r>
                    </a:p>
                  </a:txBody>
                  <a:tcPr anchor="ctr"/>
                </a:tc>
                <a:tc>
                  <a:txBody>
                    <a:bodyPr/>
                    <a:lstStyle/>
                    <a:p>
                      <a:r>
                        <a:rPr lang="en-PH" sz="1200" dirty="0"/>
                        <a:t>ATmega328P</a:t>
                      </a:r>
                    </a:p>
                  </a:txBody>
                  <a:tcPr anchor="ctr"/>
                </a:tc>
                <a:extLst>
                  <a:ext uri="{0D108BD9-81ED-4DB2-BD59-A6C34878D82A}">
                    <a16:rowId xmlns:a16="http://schemas.microsoft.com/office/drawing/2014/main" val="269091779"/>
                  </a:ext>
                </a:extLst>
              </a:tr>
              <a:tr h="344890">
                <a:tc>
                  <a:txBody>
                    <a:bodyPr/>
                    <a:lstStyle/>
                    <a:p>
                      <a:r>
                        <a:rPr lang="en-PH" sz="1200" i="1" dirty="0"/>
                        <a:t>Operating Voltage (V)</a:t>
                      </a:r>
                    </a:p>
                  </a:txBody>
                  <a:tcPr anchor="ctr"/>
                </a:tc>
                <a:tc>
                  <a:txBody>
                    <a:bodyPr/>
                    <a:lstStyle/>
                    <a:p>
                      <a:r>
                        <a:rPr lang="en-PH" sz="1200" dirty="0"/>
                        <a:t>5 V</a:t>
                      </a:r>
                    </a:p>
                  </a:txBody>
                  <a:tcPr anchor="ctr"/>
                </a:tc>
                <a:extLst>
                  <a:ext uri="{0D108BD9-81ED-4DB2-BD59-A6C34878D82A}">
                    <a16:rowId xmlns:a16="http://schemas.microsoft.com/office/drawing/2014/main" val="3651557833"/>
                  </a:ext>
                </a:extLst>
              </a:tr>
              <a:tr h="344890">
                <a:tc>
                  <a:txBody>
                    <a:bodyPr/>
                    <a:lstStyle/>
                    <a:p>
                      <a:r>
                        <a:rPr lang="en-PH" sz="1200" i="1" dirty="0"/>
                        <a:t>Input Voltage (recommended) (V)</a:t>
                      </a:r>
                    </a:p>
                  </a:txBody>
                  <a:tcPr anchor="ctr"/>
                </a:tc>
                <a:tc>
                  <a:txBody>
                    <a:bodyPr/>
                    <a:lstStyle/>
                    <a:p>
                      <a:r>
                        <a:rPr lang="en-PH" sz="1200" dirty="0"/>
                        <a:t>7 – 12 V</a:t>
                      </a:r>
                    </a:p>
                  </a:txBody>
                  <a:tcPr anchor="ctr"/>
                </a:tc>
                <a:extLst>
                  <a:ext uri="{0D108BD9-81ED-4DB2-BD59-A6C34878D82A}">
                    <a16:rowId xmlns:a16="http://schemas.microsoft.com/office/drawing/2014/main" val="4131249874"/>
                  </a:ext>
                </a:extLst>
              </a:tr>
              <a:tr h="344890">
                <a:tc>
                  <a:txBody>
                    <a:bodyPr/>
                    <a:lstStyle/>
                    <a:p>
                      <a:r>
                        <a:rPr lang="en-PH" sz="1200" i="1" dirty="0"/>
                        <a:t>Input Voltage (limit) (V)</a:t>
                      </a:r>
                    </a:p>
                  </a:txBody>
                  <a:tcPr anchor="ctr"/>
                </a:tc>
                <a:tc>
                  <a:txBody>
                    <a:bodyPr/>
                    <a:lstStyle/>
                    <a:p>
                      <a:r>
                        <a:rPr lang="en-PH" sz="1200" dirty="0"/>
                        <a:t>6 – 20 V</a:t>
                      </a:r>
                    </a:p>
                  </a:txBody>
                  <a:tcPr anchor="ctr"/>
                </a:tc>
                <a:extLst>
                  <a:ext uri="{0D108BD9-81ED-4DB2-BD59-A6C34878D82A}">
                    <a16:rowId xmlns:a16="http://schemas.microsoft.com/office/drawing/2014/main" val="1583316978"/>
                  </a:ext>
                </a:extLst>
              </a:tr>
              <a:tr h="344890">
                <a:tc>
                  <a:txBody>
                    <a:bodyPr/>
                    <a:lstStyle/>
                    <a:p>
                      <a:r>
                        <a:rPr lang="en-PH" sz="1200" i="1" dirty="0"/>
                        <a:t>Digital I/O Pins</a:t>
                      </a:r>
                    </a:p>
                  </a:txBody>
                  <a:tcPr anchor="ctr"/>
                </a:tc>
                <a:tc>
                  <a:txBody>
                    <a:bodyPr/>
                    <a:lstStyle/>
                    <a:p>
                      <a:r>
                        <a:rPr lang="en-PH" sz="1200" dirty="0"/>
                        <a:t>14 (6 provide PWM output)</a:t>
                      </a:r>
                    </a:p>
                  </a:txBody>
                  <a:tcPr anchor="ctr"/>
                </a:tc>
                <a:extLst>
                  <a:ext uri="{0D108BD9-81ED-4DB2-BD59-A6C34878D82A}">
                    <a16:rowId xmlns:a16="http://schemas.microsoft.com/office/drawing/2014/main" val="2322556533"/>
                  </a:ext>
                </a:extLst>
              </a:tr>
              <a:tr h="344890">
                <a:tc>
                  <a:txBody>
                    <a:bodyPr/>
                    <a:lstStyle/>
                    <a:p>
                      <a:r>
                        <a:rPr lang="en-PH" sz="1200" i="1" dirty="0"/>
                        <a:t>PWM Digital I/O Pins</a:t>
                      </a:r>
                    </a:p>
                  </a:txBody>
                  <a:tcPr anchor="ctr"/>
                </a:tc>
                <a:tc>
                  <a:txBody>
                    <a:bodyPr/>
                    <a:lstStyle/>
                    <a:p>
                      <a:r>
                        <a:rPr lang="en-PH" sz="1200" dirty="0"/>
                        <a:t>6</a:t>
                      </a:r>
                    </a:p>
                  </a:txBody>
                  <a:tcPr anchor="ctr"/>
                </a:tc>
                <a:extLst>
                  <a:ext uri="{0D108BD9-81ED-4DB2-BD59-A6C34878D82A}">
                    <a16:rowId xmlns:a16="http://schemas.microsoft.com/office/drawing/2014/main" val="2347491309"/>
                  </a:ext>
                </a:extLst>
              </a:tr>
              <a:tr h="344890">
                <a:tc>
                  <a:txBody>
                    <a:bodyPr/>
                    <a:lstStyle/>
                    <a:p>
                      <a:r>
                        <a:rPr lang="en-PH" sz="1200" i="1" dirty="0"/>
                        <a:t>Analog Input Pins</a:t>
                      </a:r>
                    </a:p>
                  </a:txBody>
                  <a:tcPr anchor="ctr"/>
                </a:tc>
                <a:tc>
                  <a:txBody>
                    <a:bodyPr/>
                    <a:lstStyle/>
                    <a:p>
                      <a:r>
                        <a:rPr lang="en-PH" sz="1200" dirty="0"/>
                        <a:t>6</a:t>
                      </a:r>
                    </a:p>
                  </a:txBody>
                  <a:tcPr anchor="ctr"/>
                </a:tc>
                <a:extLst>
                  <a:ext uri="{0D108BD9-81ED-4DB2-BD59-A6C34878D82A}">
                    <a16:rowId xmlns:a16="http://schemas.microsoft.com/office/drawing/2014/main" val="3107103232"/>
                  </a:ext>
                </a:extLst>
              </a:tr>
              <a:tr h="344890">
                <a:tc>
                  <a:txBody>
                    <a:bodyPr/>
                    <a:lstStyle/>
                    <a:p>
                      <a:r>
                        <a:rPr lang="en-PH" sz="1200" i="1" dirty="0"/>
                        <a:t>DC Current per I/O Pin (mA)</a:t>
                      </a:r>
                    </a:p>
                  </a:txBody>
                  <a:tcPr anchor="ctr"/>
                </a:tc>
                <a:tc>
                  <a:txBody>
                    <a:bodyPr/>
                    <a:lstStyle/>
                    <a:p>
                      <a:r>
                        <a:rPr lang="en-PH" sz="1200" dirty="0"/>
                        <a:t>20 mA</a:t>
                      </a:r>
                    </a:p>
                  </a:txBody>
                  <a:tcPr anchor="ctr"/>
                </a:tc>
                <a:extLst>
                  <a:ext uri="{0D108BD9-81ED-4DB2-BD59-A6C34878D82A}">
                    <a16:rowId xmlns:a16="http://schemas.microsoft.com/office/drawing/2014/main" val="3197733001"/>
                  </a:ext>
                </a:extLst>
              </a:tr>
              <a:tr h="344890">
                <a:tc>
                  <a:txBody>
                    <a:bodyPr/>
                    <a:lstStyle/>
                    <a:p>
                      <a:r>
                        <a:rPr lang="en-PH" sz="1200" i="1" dirty="0"/>
                        <a:t>DC Current for 3.3 V Pin (mA)</a:t>
                      </a:r>
                    </a:p>
                  </a:txBody>
                  <a:tcPr anchor="ctr"/>
                </a:tc>
                <a:tc>
                  <a:txBody>
                    <a:bodyPr/>
                    <a:lstStyle/>
                    <a:p>
                      <a:r>
                        <a:rPr lang="en-PH" sz="1200" dirty="0"/>
                        <a:t>50 mA</a:t>
                      </a:r>
                    </a:p>
                  </a:txBody>
                  <a:tcPr anchor="ctr"/>
                </a:tc>
                <a:extLst>
                  <a:ext uri="{0D108BD9-81ED-4DB2-BD59-A6C34878D82A}">
                    <a16:rowId xmlns:a16="http://schemas.microsoft.com/office/drawing/2014/main" val="2350958812"/>
                  </a:ext>
                </a:extLst>
              </a:tr>
              <a:tr h="344890">
                <a:tc>
                  <a:txBody>
                    <a:bodyPr/>
                    <a:lstStyle/>
                    <a:p>
                      <a:r>
                        <a:rPr lang="en-PH" sz="1200" i="1" dirty="0"/>
                        <a:t>Flash Memory (KB)</a:t>
                      </a:r>
                    </a:p>
                  </a:txBody>
                  <a:tcPr anchor="ctr"/>
                </a:tc>
                <a:tc>
                  <a:txBody>
                    <a:bodyPr/>
                    <a:lstStyle/>
                    <a:p>
                      <a:r>
                        <a:rPr lang="en-PH" sz="1200" dirty="0"/>
                        <a:t>32 KB (0.5 KB used by bootloader)</a:t>
                      </a:r>
                    </a:p>
                  </a:txBody>
                  <a:tcPr anchor="ctr"/>
                </a:tc>
                <a:extLst>
                  <a:ext uri="{0D108BD9-81ED-4DB2-BD59-A6C34878D82A}">
                    <a16:rowId xmlns:a16="http://schemas.microsoft.com/office/drawing/2014/main" val="4067676105"/>
                  </a:ext>
                </a:extLst>
              </a:tr>
              <a:tr h="344890">
                <a:tc>
                  <a:txBody>
                    <a:bodyPr/>
                    <a:lstStyle/>
                    <a:p>
                      <a:r>
                        <a:rPr lang="en-PH" sz="1200" i="1" dirty="0"/>
                        <a:t>SRAM (KB)</a:t>
                      </a:r>
                    </a:p>
                  </a:txBody>
                  <a:tcPr anchor="ctr"/>
                </a:tc>
                <a:tc>
                  <a:txBody>
                    <a:bodyPr/>
                    <a:lstStyle/>
                    <a:p>
                      <a:r>
                        <a:rPr lang="en-PH" sz="1200" dirty="0"/>
                        <a:t>2 KB</a:t>
                      </a:r>
                    </a:p>
                  </a:txBody>
                  <a:tcPr anchor="ctr"/>
                </a:tc>
                <a:extLst>
                  <a:ext uri="{0D108BD9-81ED-4DB2-BD59-A6C34878D82A}">
                    <a16:rowId xmlns:a16="http://schemas.microsoft.com/office/drawing/2014/main" val="2393321780"/>
                  </a:ext>
                </a:extLst>
              </a:tr>
              <a:tr h="344890">
                <a:tc>
                  <a:txBody>
                    <a:bodyPr/>
                    <a:lstStyle/>
                    <a:p>
                      <a:r>
                        <a:rPr lang="en-PH" sz="1200" i="1" dirty="0"/>
                        <a:t>EEPROM (KB)</a:t>
                      </a:r>
                    </a:p>
                  </a:txBody>
                  <a:tcPr anchor="ctr"/>
                </a:tc>
                <a:tc>
                  <a:txBody>
                    <a:bodyPr/>
                    <a:lstStyle/>
                    <a:p>
                      <a:r>
                        <a:rPr lang="en-PH" sz="1200" dirty="0"/>
                        <a:t>1 KB</a:t>
                      </a:r>
                    </a:p>
                  </a:txBody>
                  <a:tcPr anchor="ctr"/>
                </a:tc>
                <a:extLst>
                  <a:ext uri="{0D108BD9-81ED-4DB2-BD59-A6C34878D82A}">
                    <a16:rowId xmlns:a16="http://schemas.microsoft.com/office/drawing/2014/main" val="957732154"/>
                  </a:ext>
                </a:extLst>
              </a:tr>
              <a:tr h="344890">
                <a:tc>
                  <a:txBody>
                    <a:bodyPr/>
                    <a:lstStyle/>
                    <a:p>
                      <a:r>
                        <a:rPr lang="en-PH" sz="1200" i="1" dirty="0"/>
                        <a:t>Clock Speed (MHz)</a:t>
                      </a:r>
                    </a:p>
                  </a:txBody>
                  <a:tcPr anchor="ctr"/>
                </a:tc>
                <a:tc>
                  <a:txBody>
                    <a:bodyPr/>
                    <a:lstStyle/>
                    <a:p>
                      <a:r>
                        <a:rPr lang="en-PH" sz="1200" dirty="0"/>
                        <a:t>16 MHz</a:t>
                      </a:r>
                    </a:p>
                  </a:txBody>
                  <a:tcPr anchor="ctr"/>
                </a:tc>
                <a:extLst>
                  <a:ext uri="{0D108BD9-81ED-4DB2-BD59-A6C34878D82A}">
                    <a16:rowId xmlns:a16="http://schemas.microsoft.com/office/drawing/2014/main" val="828598672"/>
                  </a:ext>
                </a:extLst>
              </a:tr>
              <a:tr h="344890">
                <a:tc>
                  <a:txBody>
                    <a:bodyPr/>
                    <a:lstStyle/>
                    <a:p>
                      <a:r>
                        <a:rPr lang="en-PH" sz="1200" i="1" dirty="0"/>
                        <a:t>Length (mm)</a:t>
                      </a:r>
                    </a:p>
                  </a:txBody>
                  <a:tcPr anchor="ctr"/>
                </a:tc>
                <a:tc>
                  <a:txBody>
                    <a:bodyPr/>
                    <a:lstStyle/>
                    <a:p>
                      <a:r>
                        <a:rPr lang="en-PH" sz="1200" dirty="0"/>
                        <a:t>68.6 mm</a:t>
                      </a:r>
                    </a:p>
                  </a:txBody>
                  <a:tcPr anchor="ctr"/>
                </a:tc>
                <a:extLst>
                  <a:ext uri="{0D108BD9-81ED-4DB2-BD59-A6C34878D82A}">
                    <a16:rowId xmlns:a16="http://schemas.microsoft.com/office/drawing/2014/main" val="1799428704"/>
                  </a:ext>
                </a:extLst>
              </a:tr>
              <a:tr h="344890">
                <a:tc>
                  <a:txBody>
                    <a:bodyPr/>
                    <a:lstStyle/>
                    <a:p>
                      <a:r>
                        <a:rPr lang="en-PH" sz="1200" i="1" dirty="0"/>
                        <a:t>Width (mm)</a:t>
                      </a:r>
                    </a:p>
                  </a:txBody>
                  <a:tcPr anchor="ctr"/>
                </a:tc>
                <a:tc>
                  <a:txBody>
                    <a:bodyPr/>
                    <a:lstStyle/>
                    <a:p>
                      <a:r>
                        <a:rPr lang="en-PH" sz="1200" dirty="0"/>
                        <a:t>53.4 mm</a:t>
                      </a:r>
                    </a:p>
                  </a:txBody>
                  <a:tcPr anchor="ctr"/>
                </a:tc>
                <a:extLst>
                  <a:ext uri="{0D108BD9-81ED-4DB2-BD59-A6C34878D82A}">
                    <a16:rowId xmlns:a16="http://schemas.microsoft.com/office/drawing/2014/main" val="1793710553"/>
                  </a:ext>
                </a:extLst>
              </a:tr>
              <a:tr h="344890">
                <a:tc>
                  <a:txBody>
                    <a:bodyPr/>
                    <a:lstStyle/>
                    <a:p>
                      <a:r>
                        <a:rPr lang="en-PH" sz="1200" i="1" dirty="0"/>
                        <a:t>Weight (grams)</a:t>
                      </a:r>
                    </a:p>
                  </a:txBody>
                  <a:tcPr anchor="ctr"/>
                </a:tc>
                <a:tc>
                  <a:txBody>
                    <a:bodyPr/>
                    <a:lstStyle/>
                    <a:p>
                      <a:r>
                        <a:rPr lang="en-PH" sz="1200" dirty="0"/>
                        <a:t>25 grams</a:t>
                      </a:r>
                    </a:p>
                  </a:txBody>
                  <a:tcPr anchor="ctr"/>
                </a:tc>
                <a:extLst>
                  <a:ext uri="{0D108BD9-81ED-4DB2-BD59-A6C34878D82A}">
                    <a16:rowId xmlns:a16="http://schemas.microsoft.com/office/drawing/2014/main" val="455975542"/>
                  </a:ext>
                </a:extLst>
              </a:tr>
            </a:tbl>
          </a:graphicData>
        </a:graphic>
      </p:graphicFrame>
      <p:sp>
        <p:nvSpPr>
          <p:cNvPr id="4" name="Slide Number Placeholder 3">
            <a:extLst>
              <a:ext uri="{FF2B5EF4-FFF2-40B4-BE49-F238E27FC236}">
                <a16:creationId xmlns:a16="http://schemas.microsoft.com/office/drawing/2014/main" id="{33CCF02D-010C-40E0-B84C-D12089BAEE53}"/>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18</a:t>
            </a:fld>
            <a:endParaRPr lang="en-US">
              <a:solidFill>
                <a:schemeClr val="tx1"/>
              </a:solidFill>
            </a:endParaRPr>
          </a:p>
        </p:txBody>
      </p:sp>
    </p:spTree>
    <p:extLst>
      <p:ext uri="{BB962C8B-B14F-4D97-AF65-F5344CB8AC3E}">
        <p14:creationId xmlns:p14="http://schemas.microsoft.com/office/powerpoint/2010/main" val="4232424944"/>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11D6A2A3-F101-46F7-8B6F-1C699CAFE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545F05C8-26E1-4CD8-A860-906AC47A31D2}"/>
              </a:ext>
            </a:extLst>
          </p:cNvPr>
          <p:cNvSpPr>
            <a:spLocks noGrp="1"/>
          </p:cNvSpPr>
          <p:nvPr>
            <p:ph type="title"/>
          </p:nvPr>
        </p:nvSpPr>
        <p:spPr>
          <a:xfrm>
            <a:off x="457200" y="394456"/>
            <a:ext cx="4911393" cy="767593"/>
          </a:xfrm>
        </p:spPr>
        <p:txBody>
          <a:bodyPr vert="horz" lIns="0" tIns="0" rIns="0" bIns="0" rtlCol="0" anchor="b">
            <a:normAutofit/>
          </a:bodyPr>
          <a:lstStyle/>
          <a:p>
            <a:r>
              <a:rPr lang="en-US" sz="1600" dirty="0"/>
              <a:t>Part 2:</a:t>
            </a:r>
            <a:br>
              <a:rPr lang="en-US" sz="1600" dirty="0"/>
            </a:br>
            <a:r>
              <a:rPr lang="en-US" sz="1600" dirty="0"/>
              <a:t>The Arduino Uno Board</a:t>
            </a:r>
          </a:p>
        </p:txBody>
      </p:sp>
      <p:sp>
        <p:nvSpPr>
          <p:cNvPr id="7" name="Text Placeholder 6">
            <a:extLst>
              <a:ext uri="{FF2B5EF4-FFF2-40B4-BE49-F238E27FC236}">
                <a16:creationId xmlns:a16="http://schemas.microsoft.com/office/drawing/2014/main" id="{E1130A38-0336-49D9-AC3E-EABD4DEE3A0F}"/>
              </a:ext>
            </a:extLst>
          </p:cNvPr>
          <p:cNvSpPr>
            <a:spLocks noGrp="1"/>
          </p:cNvSpPr>
          <p:nvPr>
            <p:ph type="body" sz="half" idx="2"/>
          </p:nvPr>
        </p:nvSpPr>
        <p:spPr>
          <a:xfrm>
            <a:off x="457201" y="1556505"/>
            <a:ext cx="4911392" cy="4373071"/>
          </a:xfrm>
        </p:spPr>
        <p:txBody>
          <a:bodyPr vert="horz" lIns="0" tIns="0" rIns="0" bIns="0" rtlCol="0" anchor="ctr">
            <a:normAutofit fontScale="92500"/>
          </a:bodyPr>
          <a:lstStyle/>
          <a:p>
            <a:pPr indent="-228600">
              <a:buFont typeface="Arial" panose="020B0604020202020204" pitchFamily="34" charset="0"/>
              <a:buChar char="•"/>
            </a:pPr>
            <a:r>
              <a:rPr lang="en-US" sz="1400" b="1" dirty="0"/>
              <a:t>Flash Memory </a:t>
            </a:r>
          </a:p>
          <a:p>
            <a:pPr marL="514350" lvl="1" indent="-285750">
              <a:buFont typeface="Courier New" panose="02070309020205020404" pitchFamily="49" charset="0"/>
              <a:buChar char="o"/>
            </a:pPr>
            <a:r>
              <a:rPr lang="en-US" dirty="0"/>
              <a:t>will contain the sketch (the code you wrote)</a:t>
            </a:r>
          </a:p>
          <a:p>
            <a:pPr indent="-228600">
              <a:buFont typeface="Arial" panose="020B0604020202020204" pitchFamily="34" charset="0"/>
              <a:buChar char="•"/>
            </a:pPr>
            <a:r>
              <a:rPr lang="en-US" sz="1400" b="1" dirty="0"/>
              <a:t>Static RAM (SRAM)</a:t>
            </a:r>
          </a:p>
          <a:p>
            <a:pPr marL="514350" lvl="1" indent="-285750">
              <a:buFont typeface="Courier New" panose="02070309020205020404" pitchFamily="49" charset="0"/>
              <a:buChar char="o"/>
            </a:pPr>
            <a:r>
              <a:rPr lang="en-US" dirty="0"/>
              <a:t>the memory that the MCU will use when manipulating variables during runtime</a:t>
            </a:r>
          </a:p>
          <a:p>
            <a:pPr indent="-228600">
              <a:buFont typeface="Arial" panose="020B0604020202020204" pitchFamily="34" charset="0"/>
              <a:buChar char="•"/>
            </a:pPr>
            <a:r>
              <a:rPr lang="en-US" sz="1400" b="1" dirty="0"/>
              <a:t>EEPROM</a:t>
            </a:r>
          </a:p>
          <a:p>
            <a:pPr marL="514350" lvl="1" indent="-285750">
              <a:buFont typeface="Courier New" panose="02070309020205020404" pitchFamily="49" charset="0"/>
              <a:buChar char="o"/>
            </a:pPr>
            <a:r>
              <a:rPr lang="en-US" b="1" dirty="0"/>
              <a:t>E</a:t>
            </a:r>
            <a:r>
              <a:rPr lang="en-US" dirty="0"/>
              <a:t>lectrically </a:t>
            </a:r>
            <a:r>
              <a:rPr lang="en-US" b="1" dirty="0"/>
              <a:t>E</a:t>
            </a:r>
            <a:r>
              <a:rPr lang="en-US" dirty="0"/>
              <a:t>rasable </a:t>
            </a:r>
            <a:r>
              <a:rPr lang="en-US" b="1" dirty="0"/>
              <a:t>P</a:t>
            </a:r>
            <a:r>
              <a:rPr lang="en-US" dirty="0"/>
              <a:t>rogrammable </a:t>
            </a:r>
            <a:r>
              <a:rPr lang="en-US" b="1" dirty="0"/>
              <a:t>R</a:t>
            </a:r>
            <a:r>
              <a:rPr lang="en-US" dirty="0"/>
              <a:t>ead-</a:t>
            </a:r>
            <a:r>
              <a:rPr lang="en-US" b="1" dirty="0"/>
              <a:t>O</a:t>
            </a:r>
            <a:r>
              <a:rPr lang="en-US" dirty="0"/>
              <a:t>nly </a:t>
            </a:r>
            <a:r>
              <a:rPr lang="en-US" b="1" dirty="0"/>
              <a:t>M</a:t>
            </a:r>
            <a:r>
              <a:rPr lang="en-US" dirty="0"/>
              <a:t>emory</a:t>
            </a:r>
          </a:p>
          <a:p>
            <a:pPr marL="514350" lvl="1" indent="-285750">
              <a:buFont typeface="Courier New" panose="02070309020205020404" pitchFamily="49" charset="0"/>
              <a:buChar char="o"/>
            </a:pPr>
            <a:r>
              <a:rPr lang="en-US" dirty="0"/>
              <a:t>the memory that you can use to store data long-term</a:t>
            </a:r>
          </a:p>
          <a:p>
            <a:pPr marL="514350" lvl="1" indent="-285750">
              <a:buFont typeface="Courier New" panose="02070309020205020404" pitchFamily="49" charset="0"/>
              <a:buChar char="o"/>
            </a:pPr>
            <a:r>
              <a:rPr lang="en-US" dirty="0"/>
              <a:t>~ 100 000 writes before showing signs of degradation</a:t>
            </a:r>
          </a:p>
          <a:p>
            <a:pPr marL="57150" indent="-285750">
              <a:buFont typeface="Arial" panose="020B0604020202020204" pitchFamily="34" charset="0"/>
              <a:buChar char="•"/>
            </a:pPr>
            <a:r>
              <a:rPr lang="en-US" sz="1400" b="1" dirty="0"/>
              <a:t>Pulse Width Modulation (PWM)</a:t>
            </a:r>
          </a:p>
          <a:p>
            <a:pPr marL="514350" lvl="1" indent="-285750">
              <a:buFont typeface="Courier New" panose="02070309020205020404" pitchFamily="49" charset="0"/>
              <a:buChar char="o"/>
            </a:pPr>
            <a:r>
              <a:rPr lang="en-US" dirty="0"/>
              <a:t>a method of modulation where data is represented by varying the width of a DC voltage</a:t>
            </a:r>
          </a:p>
          <a:p>
            <a:pPr marL="57150" indent="-285750">
              <a:buFont typeface="Arial" panose="020B0604020202020204" pitchFamily="34" charset="0"/>
              <a:buChar char="•"/>
            </a:pPr>
            <a:r>
              <a:rPr lang="en-US" sz="1400" b="1" dirty="0"/>
              <a:t>GPIO</a:t>
            </a:r>
          </a:p>
          <a:p>
            <a:pPr marL="514350" lvl="1" indent="-285750">
              <a:buFont typeface="Courier New" panose="02070309020205020404" pitchFamily="49" charset="0"/>
              <a:buChar char="o"/>
            </a:pPr>
            <a:r>
              <a:rPr lang="en-US" b="1" dirty="0"/>
              <a:t>G</a:t>
            </a:r>
            <a:r>
              <a:rPr lang="en-US" dirty="0"/>
              <a:t>eneral </a:t>
            </a:r>
            <a:r>
              <a:rPr lang="en-US" b="1" dirty="0"/>
              <a:t>P</a:t>
            </a:r>
            <a:r>
              <a:rPr lang="en-US" dirty="0"/>
              <a:t>urpose </a:t>
            </a:r>
            <a:r>
              <a:rPr lang="en-US" b="1" dirty="0"/>
              <a:t>I</a:t>
            </a:r>
            <a:r>
              <a:rPr lang="en-US" dirty="0"/>
              <a:t>nput </a:t>
            </a:r>
            <a:r>
              <a:rPr lang="en-US" b="1" dirty="0"/>
              <a:t>O</a:t>
            </a:r>
            <a:r>
              <a:rPr lang="en-US" dirty="0"/>
              <a:t>utput</a:t>
            </a:r>
          </a:p>
        </p:txBody>
      </p:sp>
      <p:pic>
        <p:nvPicPr>
          <p:cNvPr id="9" name="Content Placeholder 8" descr="Timeline&#10;&#10;Description automatically generated">
            <a:extLst>
              <a:ext uri="{FF2B5EF4-FFF2-40B4-BE49-F238E27FC236}">
                <a16:creationId xmlns:a16="http://schemas.microsoft.com/office/drawing/2014/main" id="{4E148B52-A55E-459D-9A6A-BBD4E22ADF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6418320" y="225266"/>
            <a:ext cx="4533900" cy="6407468"/>
          </a:xfrm>
          <a:prstGeom prst="rect">
            <a:avLst/>
          </a:prstGeom>
        </p:spPr>
      </p:pic>
      <p:sp>
        <p:nvSpPr>
          <p:cNvPr id="20" name="Rectangle 19">
            <a:extLst>
              <a:ext uri="{FF2B5EF4-FFF2-40B4-BE49-F238E27FC236}">
                <a16:creationId xmlns:a16="http://schemas.microsoft.com/office/drawing/2014/main" id="{529E760E-527D-4053-A309-F2BDE1250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6400800"/>
            <a:ext cx="12191999" cy="457198"/>
          </a:xfrm>
          <a:prstGeom prst="rect">
            <a:avLst/>
          </a:prstGeom>
          <a:gradFill>
            <a:gsLst>
              <a:gs pos="0">
                <a:schemeClr val="accent2"/>
              </a:gs>
              <a:gs pos="100000">
                <a:schemeClr val="accent6">
                  <a:lumMod val="75000"/>
                  <a:alpha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153D448-4ED1-429A-A28C-8316DE7CA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8"/>
            <a:ext cx="8153396" cy="448831"/>
          </a:xfrm>
          <a:prstGeom prst="rect">
            <a:avLst/>
          </a:prstGeom>
          <a:gradFill>
            <a:gsLst>
              <a:gs pos="0">
                <a:schemeClr val="accent5">
                  <a:alpha val="5000"/>
                </a:schemeClr>
              </a:gs>
              <a:gs pos="99000">
                <a:schemeClr val="accent5">
                  <a:alpha val="72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CED47EC-BD16-4ABD-8E27-8F91859658CC}"/>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19</a:t>
            </a:fld>
            <a:endParaRPr lang="en-US">
              <a:solidFill>
                <a:schemeClr val="bg1"/>
              </a:solidFill>
            </a:endParaRPr>
          </a:p>
        </p:txBody>
      </p:sp>
    </p:spTree>
    <p:extLst>
      <p:ext uri="{BB962C8B-B14F-4D97-AF65-F5344CB8AC3E}">
        <p14:creationId xmlns:p14="http://schemas.microsoft.com/office/powerpoint/2010/main" val="1982836535"/>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36F292AA-C8DB-4CAA-97C9-456CF85406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descr="Background pattern&#10;&#10;Description automatically generated">
            <a:extLst>
              <a:ext uri="{FF2B5EF4-FFF2-40B4-BE49-F238E27FC236}">
                <a16:creationId xmlns:a16="http://schemas.microsoft.com/office/drawing/2014/main" id="{BB634131-AF9B-4EBC-94DF-AD2DAB3773A7}"/>
              </a:ext>
            </a:extLst>
          </p:cNvPr>
          <p:cNvPicPr>
            <a:picLocks noChangeAspect="1"/>
          </p:cNvPicPr>
          <p:nvPr/>
        </p:nvPicPr>
        <p:blipFill rotWithShape="1">
          <a:blip r:embed="rId2"/>
          <a:srcRect l="29162" r="24009" b="1"/>
          <a:stretch/>
        </p:blipFill>
        <p:spPr>
          <a:xfrm>
            <a:off x="-1" y="10"/>
            <a:ext cx="4587901" cy="6857990"/>
          </a:xfrm>
          <a:prstGeom prst="rect">
            <a:avLst/>
          </a:prstGeom>
        </p:spPr>
      </p:pic>
      <p:sp>
        <p:nvSpPr>
          <p:cNvPr id="18" name="Rectangle 10">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902" y="-429"/>
            <a:ext cx="7604097" cy="6857571"/>
          </a:xfrm>
          <a:prstGeom prst="rect">
            <a:avLst/>
          </a:prstGeom>
          <a:gradFill>
            <a:gsLst>
              <a:gs pos="0">
                <a:schemeClr val="accent6">
                  <a:lumMod val="75000"/>
                  <a:alpha val="73000"/>
                </a:schemeClr>
              </a:gs>
              <a:gs pos="100000">
                <a:schemeClr val="accent2"/>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901" y="0"/>
            <a:ext cx="7604097" cy="6858000"/>
          </a:xfrm>
          <a:prstGeom prst="rect">
            <a:avLst/>
          </a:prstGeom>
          <a:gradFill>
            <a:gsLst>
              <a:gs pos="0">
                <a:schemeClr val="accent5">
                  <a:alpha val="37000"/>
                </a:schemeClr>
              </a:gs>
              <a:gs pos="98000">
                <a:schemeClr val="accent2">
                  <a:alpha val="66000"/>
                </a:scheme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599847" y="4355164"/>
            <a:ext cx="7592151" cy="2502836"/>
          </a:xfrm>
          <a:prstGeom prst="rect">
            <a:avLst/>
          </a:prstGeom>
          <a:gradFill>
            <a:gsLst>
              <a:gs pos="22000">
                <a:schemeClr val="accent6">
                  <a:alpha val="39000"/>
                </a:schemeClr>
              </a:gs>
              <a:gs pos="82000">
                <a:schemeClr val="accent5">
                  <a:alpha val="19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256CF5B-1DAD-4912-86B9-FCA733692F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704304">
            <a:off x="6080918" y="830588"/>
            <a:ext cx="4998441" cy="4998441"/>
          </a:xfrm>
          <a:prstGeom prst="ellipse">
            <a:avLst/>
          </a:prstGeom>
          <a:gradFill>
            <a:gsLst>
              <a:gs pos="39000">
                <a:schemeClr val="accent4">
                  <a:lumMod val="20000"/>
                  <a:lumOff val="80000"/>
                  <a:alpha val="0"/>
                </a:schemeClr>
              </a:gs>
              <a:gs pos="100000">
                <a:schemeClr val="accent6">
                  <a:alpha val="18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5A24A1-CF5A-4313-81F3-A5E359B947D6}"/>
              </a:ext>
            </a:extLst>
          </p:cNvPr>
          <p:cNvSpPr>
            <a:spLocks noGrp="1"/>
          </p:cNvSpPr>
          <p:nvPr>
            <p:ph type="ctrTitle"/>
          </p:nvPr>
        </p:nvSpPr>
        <p:spPr>
          <a:xfrm>
            <a:off x="5275425" y="768485"/>
            <a:ext cx="6133656" cy="3169674"/>
          </a:xfrm>
        </p:spPr>
        <p:txBody>
          <a:bodyPr>
            <a:normAutofit/>
          </a:bodyPr>
          <a:lstStyle/>
          <a:p>
            <a:pPr algn="r"/>
            <a:r>
              <a:rPr lang="en-PH" dirty="0">
                <a:solidFill>
                  <a:schemeClr val="bg1"/>
                </a:solidFill>
              </a:rPr>
              <a:t>Arduino Basics</a:t>
            </a:r>
          </a:p>
        </p:txBody>
      </p:sp>
      <p:sp>
        <p:nvSpPr>
          <p:cNvPr id="3" name="Subtitle 2">
            <a:extLst>
              <a:ext uri="{FF2B5EF4-FFF2-40B4-BE49-F238E27FC236}">
                <a16:creationId xmlns:a16="http://schemas.microsoft.com/office/drawing/2014/main" id="{1E950ECA-E98F-4244-8E77-F0FDD74038AA}"/>
              </a:ext>
            </a:extLst>
          </p:cNvPr>
          <p:cNvSpPr>
            <a:spLocks noGrp="1"/>
          </p:cNvSpPr>
          <p:nvPr>
            <p:ph type="subTitle" idx="1"/>
          </p:nvPr>
        </p:nvSpPr>
        <p:spPr>
          <a:xfrm>
            <a:off x="5862918" y="4793128"/>
            <a:ext cx="5462494" cy="1141157"/>
          </a:xfrm>
        </p:spPr>
        <p:txBody>
          <a:bodyPr>
            <a:normAutofit/>
          </a:bodyPr>
          <a:lstStyle/>
          <a:p>
            <a:pPr algn="r"/>
            <a:r>
              <a:rPr lang="en-PH" sz="1400">
                <a:solidFill>
                  <a:schemeClr val="bg1"/>
                </a:solidFill>
              </a:rPr>
              <a:t>Achilles C. Macunlay</a:t>
            </a:r>
            <a:endParaRPr lang="en-PH" sz="1400" dirty="0">
              <a:solidFill>
                <a:schemeClr val="bg1"/>
              </a:solidFill>
            </a:endParaRPr>
          </a:p>
        </p:txBody>
      </p:sp>
      <p:sp>
        <p:nvSpPr>
          <p:cNvPr id="4" name="Slide Number Placeholder 3">
            <a:extLst>
              <a:ext uri="{FF2B5EF4-FFF2-40B4-BE49-F238E27FC236}">
                <a16:creationId xmlns:a16="http://schemas.microsoft.com/office/drawing/2014/main" id="{737BD41A-B3C6-471E-A71A-D4F6A6F90BBE}"/>
              </a:ext>
            </a:extLst>
          </p:cNvPr>
          <p:cNvSpPr>
            <a:spLocks noGrp="1"/>
          </p:cNvSpPr>
          <p:nvPr>
            <p:ph type="sldNum" sz="quarter" idx="12"/>
          </p:nvPr>
        </p:nvSpPr>
        <p:spPr/>
        <p:txBody>
          <a:bodyPr/>
          <a:lstStyle/>
          <a:p>
            <a:fld id="{C01389E6-C847-4AD0-B56D-D205B2EAB1EE}" type="slidenum">
              <a:rPr lang="en-US" smtClean="0"/>
              <a:t>2</a:t>
            </a:fld>
            <a:endParaRPr lang="en-US"/>
          </a:p>
        </p:txBody>
      </p:sp>
    </p:spTree>
    <p:extLst>
      <p:ext uri="{BB962C8B-B14F-4D97-AF65-F5344CB8AC3E}">
        <p14:creationId xmlns:p14="http://schemas.microsoft.com/office/powerpoint/2010/main" val="291384223"/>
      </p:ext>
    </p:extLst>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8911D02-5DC0-45E7-B1D5-5865670EE7E0}"/>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The Arduino Uno Board</a:t>
            </a:r>
            <a:endParaRPr lang="en-PH" sz="1600" dirty="0">
              <a:solidFill>
                <a:schemeClr val="bg1"/>
              </a:solidFill>
            </a:endParaRPr>
          </a:p>
        </p:txBody>
      </p:sp>
      <p:sp>
        <p:nvSpPr>
          <p:cNvPr id="4" name="Slide Number Placeholder 3">
            <a:extLst>
              <a:ext uri="{FF2B5EF4-FFF2-40B4-BE49-F238E27FC236}">
                <a16:creationId xmlns:a16="http://schemas.microsoft.com/office/drawing/2014/main" id="{33CCF02D-010C-40E0-B84C-D12089BAEE53}"/>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20</a:t>
            </a:fld>
            <a:endParaRPr lang="en-US">
              <a:solidFill>
                <a:schemeClr val="tx1"/>
              </a:solidFill>
            </a:endParaRPr>
          </a:p>
        </p:txBody>
      </p:sp>
      <p:sp>
        <p:nvSpPr>
          <p:cNvPr id="5" name="Content Placeholder 4">
            <a:extLst>
              <a:ext uri="{FF2B5EF4-FFF2-40B4-BE49-F238E27FC236}">
                <a16:creationId xmlns:a16="http://schemas.microsoft.com/office/drawing/2014/main" id="{4A8DD5F0-E753-4CA1-8BE0-EB4CC324EFC6}"/>
              </a:ext>
            </a:extLst>
          </p:cNvPr>
          <p:cNvSpPr>
            <a:spLocks noGrp="1"/>
          </p:cNvSpPr>
          <p:nvPr>
            <p:ph idx="1"/>
          </p:nvPr>
        </p:nvSpPr>
        <p:spPr>
          <a:xfrm>
            <a:off x="4665440" y="931028"/>
            <a:ext cx="6947439" cy="5140588"/>
          </a:xfrm>
        </p:spPr>
        <p:txBody>
          <a:bodyPr>
            <a:normAutofit/>
          </a:bodyPr>
          <a:lstStyle/>
          <a:p>
            <a:pPr marL="0" indent="0">
              <a:buNone/>
            </a:pPr>
            <a:r>
              <a:rPr lang="en-PH" sz="2400" b="1" dirty="0"/>
              <a:t>Ways to Power the Board</a:t>
            </a:r>
          </a:p>
          <a:p>
            <a:pPr marL="457200" indent="-457200">
              <a:buFont typeface="+mj-lt"/>
              <a:buAutoNum type="arabicPeriod"/>
            </a:pPr>
            <a:r>
              <a:rPr lang="en-PH" sz="1800" b="1" dirty="0"/>
              <a:t>Using USB Cable</a:t>
            </a:r>
          </a:p>
          <a:p>
            <a:pPr lvl="1"/>
            <a:r>
              <a:rPr lang="en-US" sz="1800" dirty="0"/>
              <a:t>The USB port of the Arduino Uno can be connected to a desktop or laptop. If the computer recognizes the device, the current supplied to the board is 500 mA at 5 V. Otherwise, 100m A is supplied at 5 V. </a:t>
            </a:r>
            <a:r>
              <a:rPr lang="en-US" sz="1800" i="1" dirty="0"/>
              <a:t>For the demo in Part 4, we will be using this method.</a:t>
            </a:r>
            <a:endParaRPr lang="en-PH" sz="1800" i="1" dirty="0"/>
          </a:p>
          <a:p>
            <a:pPr marL="457200" indent="-457200">
              <a:buFont typeface="+mj-lt"/>
              <a:buAutoNum type="arabicPeriod"/>
            </a:pPr>
            <a:r>
              <a:rPr lang="en-US" sz="1800" b="1" dirty="0"/>
              <a:t>Using an AC to DC Adapter Plugged into the Barrel Connector</a:t>
            </a:r>
          </a:p>
          <a:p>
            <a:pPr lvl="1"/>
            <a:r>
              <a:rPr lang="en-US" sz="1800" dirty="0"/>
              <a:t>The barrel connector can be supplied with an input of 7 – 12 V. This is regulated to 5 V by the onboard voltage regulator, and the board is powered on.</a:t>
            </a:r>
          </a:p>
        </p:txBody>
      </p:sp>
    </p:spTree>
    <p:extLst>
      <p:ext uri="{BB962C8B-B14F-4D97-AF65-F5344CB8AC3E}">
        <p14:creationId xmlns:p14="http://schemas.microsoft.com/office/powerpoint/2010/main" val="353126482"/>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8911D02-5DC0-45E7-B1D5-5865670EE7E0}"/>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The Arduino Uno Board</a:t>
            </a:r>
            <a:endParaRPr lang="en-PH" sz="1600" dirty="0">
              <a:solidFill>
                <a:schemeClr val="bg1"/>
              </a:solidFill>
            </a:endParaRPr>
          </a:p>
        </p:txBody>
      </p:sp>
      <p:sp>
        <p:nvSpPr>
          <p:cNvPr id="4" name="Slide Number Placeholder 3">
            <a:extLst>
              <a:ext uri="{FF2B5EF4-FFF2-40B4-BE49-F238E27FC236}">
                <a16:creationId xmlns:a16="http://schemas.microsoft.com/office/drawing/2014/main" id="{33CCF02D-010C-40E0-B84C-D12089BAEE53}"/>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21</a:t>
            </a:fld>
            <a:endParaRPr lang="en-US">
              <a:solidFill>
                <a:schemeClr val="tx1"/>
              </a:solidFill>
            </a:endParaRPr>
          </a:p>
        </p:txBody>
      </p:sp>
      <p:sp>
        <p:nvSpPr>
          <p:cNvPr id="5" name="Content Placeholder 4">
            <a:extLst>
              <a:ext uri="{FF2B5EF4-FFF2-40B4-BE49-F238E27FC236}">
                <a16:creationId xmlns:a16="http://schemas.microsoft.com/office/drawing/2014/main" id="{4A8DD5F0-E753-4CA1-8BE0-EB4CC324EFC6}"/>
              </a:ext>
            </a:extLst>
          </p:cNvPr>
          <p:cNvSpPr>
            <a:spLocks noGrp="1"/>
          </p:cNvSpPr>
          <p:nvPr>
            <p:ph idx="1"/>
          </p:nvPr>
        </p:nvSpPr>
        <p:spPr>
          <a:xfrm>
            <a:off x="4665440" y="931028"/>
            <a:ext cx="6947439" cy="5140588"/>
          </a:xfrm>
        </p:spPr>
        <p:txBody>
          <a:bodyPr>
            <a:normAutofit/>
          </a:bodyPr>
          <a:lstStyle/>
          <a:p>
            <a:pPr marL="0" indent="0">
              <a:buNone/>
            </a:pPr>
            <a:r>
              <a:rPr lang="en-PH" sz="2400" b="1" dirty="0"/>
              <a:t>Ways to Power the Board</a:t>
            </a:r>
          </a:p>
          <a:p>
            <a:pPr marL="457200" indent="-457200">
              <a:buFont typeface="+mj-lt"/>
              <a:buAutoNum type="arabicPeriod" startAt="3"/>
            </a:pPr>
            <a:r>
              <a:rPr lang="en-US" sz="1800" b="1" dirty="0"/>
              <a:t>Using 5 V Input Pin</a:t>
            </a:r>
          </a:p>
          <a:p>
            <a:pPr lvl="1"/>
            <a:r>
              <a:rPr lang="en-US" sz="1800" dirty="0"/>
              <a:t>The Arduino Uno board can also be powered using the 5 V and GND pins, given that the input voltage is steady and regulated 5 V. The </a:t>
            </a:r>
            <a:r>
              <a:rPr lang="en-US" sz="1800" i="1" dirty="0"/>
              <a:t>5 V pin does not pass through the board’s voltage regulator and all the safety measures present on the Arduino Uno</a:t>
            </a:r>
            <a:r>
              <a:rPr lang="en-US" sz="1800" dirty="0"/>
              <a:t>, so if the input exceeds 5 V (5.5 V being the maximum upper limit), the board can be damaged. It is generally advised to avoid powering up the Arduino Uno using this method.</a:t>
            </a:r>
          </a:p>
        </p:txBody>
      </p:sp>
    </p:spTree>
    <p:extLst>
      <p:ext uri="{BB962C8B-B14F-4D97-AF65-F5344CB8AC3E}">
        <p14:creationId xmlns:p14="http://schemas.microsoft.com/office/powerpoint/2010/main" val="1927693070"/>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8911D02-5DC0-45E7-B1D5-5865670EE7E0}"/>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The Arduino Uno Board</a:t>
            </a:r>
            <a:endParaRPr lang="en-PH" sz="1600" dirty="0">
              <a:solidFill>
                <a:schemeClr val="bg1"/>
              </a:solidFill>
            </a:endParaRPr>
          </a:p>
        </p:txBody>
      </p:sp>
      <p:sp>
        <p:nvSpPr>
          <p:cNvPr id="4" name="Slide Number Placeholder 3">
            <a:extLst>
              <a:ext uri="{FF2B5EF4-FFF2-40B4-BE49-F238E27FC236}">
                <a16:creationId xmlns:a16="http://schemas.microsoft.com/office/drawing/2014/main" id="{33CCF02D-010C-40E0-B84C-D12089BAEE53}"/>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22</a:t>
            </a:fld>
            <a:endParaRPr lang="en-US">
              <a:solidFill>
                <a:schemeClr val="tx1"/>
              </a:solidFill>
            </a:endParaRPr>
          </a:p>
        </p:txBody>
      </p:sp>
      <p:sp>
        <p:nvSpPr>
          <p:cNvPr id="5" name="Content Placeholder 4">
            <a:extLst>
              <a:ext uri="{FF2B5EF4-FFF2-40B4-BE49-F238E27FC236}">
                <a16:creationId xmlns:a16="http://schemas.microsoft.com/office/drawing/2014/main" id="{4A8DD5F0-E753-4CA1-8BE0-EB4CC324EFC6}"/>
              </a:ext>
            </a:extLst>
          </p:cNvPr>
          <p:cNvSpPr>
            <a:spLocks noGrp="1"/>
          </p:cNvSpPr>
          <p:nvPr>
            <p:ph idx="1"/>
          </p:nvPr>
        </p:nvSpPr>
        <p:spPr>
          <a:xfrm>
            <a:off x="4665440" y="931028"/>
            <a:ext cx="6947439" cy="5140588"/>
          </a:xfrm>
        </p:spPr>
        <p:txBody>
          <a:bodyPr anchor="t">
            <a:normAutofit/>
          </a:bodyPr>
          <a:lstStyle/>
          <a:p>
            <a:pPr marL="0" indent="0">
              <a:buNone/>
            </a:pPr>
            <a:r>
              <a:rPr lang="en-PH" sz="2400" b="1" dirty="0"/>
              <a:t>Ways to Power the Board</a:t>
            </a:r>
          </a:p>
          <a:p>
            <a:pPr marL="457200" indent="-457200">
              <a:buFont typeface="+mj-lt"/>
              <a:buAutoNum type="arabicPeriod" startAt="4"/>
            </a:pPr>
            <a:r>
              <a:rPr lang="en-US" sz="1800" b="1" dirty="0"/>
              <a:t>Using Batteries Greater Than 5 V</a:t>
            </a:r>
          </a:p>
          <a:p>
            <a:pPr lvl="1"/>
            <a:r>
              <a:rPr lang="en-US" sz="1800" dirty="0"/>
              <a:t>Connect a 9 V battery with the positive terminal connected to the Vin pin and the negative terminal connected to the GND pin. The Vin port allows an input between 7 and 12 V but using a 9 V battery is recommended. Depending on your application you can input 12 V too but make sure the current values stay around 500 mA.</a:t>
            </a:r>
          </a:p>
        </p:txBody>
      </p:sp>
    </p:spTree>
    <p:extLst>
      <p:ext uri="{BB962C8B-B14F-4D97-AF65-F5344CB8AC3E}">
        <p14:creationId xmlns:p14="http://schemas.microsoft.com/office/powerpoint/2010/main" val="481124022"/>
      </p:ext>
    </p:extLst>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lose up of circuit board">
            <a:extLst>
              <a:ext uri="{FF2B5EF4-FFF2-40B4-BE49-F238E27FC236}">
                <a16:creationId xmlns:a16="http://schemas.microsoft.com/office/drawing/2014/main" id="{6954147A-80EE-4648-BC1D-9D961A89D4D4}"/>
              </a:ext>
            </a:extLst>
          </p:cNvPr>
          <p:cNvPicPr>
            <a:picLocks noChangeAspect="1"/>
          </p:cNvPicPr>
          <p:nvPr/>
        </p:nvPicPr>
        <p:blipFill rotWithShape="1">
          <a:blip r:embed="rId2"/>
          <a:srcRect t="7112" b="8624"/>
          <a:stretch/>
        </p:blipFill>
        <p:spPr>
          <a:xfrm>
            <a:off x="20" y="-1"/>
            <a:ext cx="12191980" cy="6857571"/>
          </a:xfrm>
          <a:prstGeom prst="rect">
            <a:avLst/>
          </a:prstGeom>
        </p:spPr>
      </p:pic>
      <p:sp>
        <p:nvSpPr>
          <p:cNvPr id="14" name="Rectangle 13">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85A94842-B7C9-4FB5-BAD9-65B28D6C8F13}"/>
              </a:ext>
            </a:extLst>
          </p:cNvPr>
          <p:cNvSpPr>
            <a:spLocks noGrp="1"/>
          </p:cNvSpPr>
          <p:nvPr>
            <p:ph type="ctrTitle"/>
          </p:nvPr>
        </p:nvSpPr>
        <p:spPr>
          <a:xfrm>
            <a:off x="1619534" y="504966"/>
            <a:ext cx="8952932" cy="3043213"/>
          </a:xfrm>
        </p:spPr>
        <p:txBody>
          <a:bodyPr anchor="b">
            <a:normAutofit/>
          </a:bodyPr>
          <a:lstStyle/>
          <a:p>
            <a:r>
              <a:rPr lang="en-PH" dirty="0">
                <a:solidFill>
                  <a:schemeClr val="bg1"/>
                </a:solidFill>
              </a:rPr>
              <a:t>Part 3: Programming Basics</a:t>
            </a:r>
          </a:p>
        </p:txBody>
      </p:sp>
      <p:sp>
        <p:nvSpPr>
          <p:cNvPr id="6" name="Subtitle 5">
            <a:extLst>
              <a:ext uri="{FF2B5EF4-FFF2-40B4-BE49-F238E27FC236}">
                <a16:creationId xmlns:a16="http://schemas.microsoft.com/office/drawing/2014/main" id="{990A3BBB-A253-4A01-876A-6847E0FC9665}"/>
              </a:ext>
            </a:extLst>
          </p:cNvPr>
          <p:cNvSpPr>
            <a:spLocks noGrp="1"/>
          </p:cNvSpPr>
          <p:nvPr>
            <p:ph type="subTitle" idx="1"/>
          </p:nvPr>
        </p:nvSpPr>
        <p:spPr>
          <a:xfrm>
            <a:off x="2950191" y="3749746"/>
            <a:ext cx="6291618" cy="2208321"/>
          </a:xfrm>
        </p:spPr>
        <p:txBody>
          <a:bodyPr anchor="t">
            <a:normAutofit/>
          </a:bodyPr>
          <a:lstStyle/>
          <a:p>
            <a:endParaRPr lang="en-PH">
              <a:solidFill>
                <a:schemeClr val="bg1"/>
              </a:solidFill>
            </a:endParaRPr>
          </a:p>
        </p:txBody>
      </p:sp>
      <p:sp>
        <p:nvSpPr>
          <p:cNvPr id="4" name="Slide Number Placeholder 3">
            <a:extLst>
              <a:ext uri="{FF2B5EF4-FFF2-40B4-BE49-F238E27FC236}">
                <a16:creationId xmlns:a16="http://schemas.microsoft.com/office/drawing/2014/main" id="{996DCA43-A274-405D-A6F7-4541D98049E6}"/>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pPr>
                <a:spcAft>
                  <a:spcPts val="600"/>
                </a:spcAft>
              </a:pPr>
              <a:t>23</a:t>
            </a:fld>
            <a:endParaRPr lang="en-US"/>
          </a:p>
        </p:txBody>
      </p:sp>
    </p:spTree>
    <p:extLst>
      <p:ext uri="{BB962C8B-B14F-4D97-AF65-F5344CB8AC3E}">
        <p14:creationId xmlns:p14="http://schemas.microsoft.com/office/powerpoint/2010/main" val="4092080867"/>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6955B34-AC0D-4310-A512-056F04AB548C}"/>
              </a:ext>
            </a:extLst>
          </p:cNvPr>
          <p:cNvSpPr>
            <a:spLocks noGrp="1"/>
          </p:cNvSpPr>
          <p:nvPr>
            <p:ph type="ctrTitle"/>
          </p:nvPr>
        </p:nvSpPr>
        <p:spPr>
          <a:xfrm>
            <a:off x="667569" y="5553718"/>
            <a:ext cx="7203004" cy="1054645"/>
          </a:xfrm>
        </p:spPr>
        <p:txBody>
          <a:bodyPr anchor="ctr">
            <a:normAutofit/>
          </a:bodyPr>
          <a:lstStyle/>
          <a:p>
            <a:pPr algn="l"/>
            <a:r>
              <a:rPr lang="en-PH" sz="3200" dirty="0">
                <a:solidFill>
                  <a:schemeClr val="bg1"/>
                </a:solidFill>
              </a:rPr>
              <a:t>Common Data Types</a:t>
            </a:r>
          </a:p>
        </p:txBody>
      </p:sp>
      <p:sp>
        <p:nvSpPr>
          <p:cNvPr id="6" name="Subtitle 5">
            <a:extLst>
              <a:ext uri="{FF2B5EF4-FFF2-40B4-BE49-F238E27FC236}">
                <a16:creationId xmlns:a16="http://schemas.microsoft.com/office/drawing/2014/main" id="{2C574C99-1ADB-4D8B-AB32-240E30C5C660}"/>
              </a:ext>
            </a:extLst>
          </p:cNvPr>
          <p:cNvSpPr>
            <a:spLocks noGrp="1"/>
          </p:cNvSpPr>
          <p:nvPr>
            <p:ph type="subTitle" idx="1"/>
          </p:nvPr>
        </p:nvSpPr>
        <p:spPr>
          <a:xfrm>
            <a:off x="8538142" y="5643349"/>
            <a:ext cx="3196658" cy="780914"/>
          </a:xfrm>
        </p:spPr>
        <p:txBody>
          <a:bodyPr anchor="ctr">
            <a:normAutofit/>
          </a:bodyPr>
          <a:lstStyle/>
          <a:p>
            <a:pPr algn="l"/>
            <a:endParaRPr lang="en-PH" sz="1200">
              <a:solidFill>
                <a:schemeClr val="bg1"/>
              </a:solidFill>
            </a:endParaRPr>
          </a:p>
        </p:txBody>
      </p:sp>
      <p:pic>
        <p:nvPicPr>
          <p:cNvPr id="8" name="Picture 7">
            <a:extLst>
              <a:ext uri="{FF2B5EF4-FFF2-40B4-BE49-F238E27FC236}">
                <a16:creationId xmlns:a16="http://schemas.microsoft.com/office/drawing/2014/main" id="{80BA78C3-AF30-4F53-9C9C-1D60837EC65A}"/>
              </a:ext>
            </a:extLst>
          </p:cNvPr>
          <p:cNvPicPr>
            <a:picLocks noChangeAspect="1"/>
          </p:cNvPicPr>
          <p:nvPr/>
        </p:nvPicPr>
        <p:blipFill rotWithShape="1">
          <a:blip r:embed="rId2"/>
          <a:srcRect t="2" b="21326"/>
          <a:stretch/>
        </p:blipFill>
        <p:spPr>
          <a:xfrm>
            <a:off x="2181487" y="457200"/>
            <a:ext cx="7835751" cy="4407647"/>
          </a:xfrm>
          <a:prstGeom prst="rect">
            <a:avLst/>
          </a:prstGeom>
        </p:spPr>
      </p:pic>
      <p:sp>
        <p:nvSpPr>
          <p:cNvPr id="4" name="Slide Number Placeholder 3">
            <a:extLst>
              <a:ext uri="{FF2B5EF4-FFF2-40B4-BE49-F238E27FC236}">
                <a16:creationId xmlns:a16="http://schemas.microsoft.com/office/drawing/2014/main" id="{939C14A9-CC2E-4CFA-8A54-EDBB925D0E8C}"/>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pPr>
                <a:spcAft>
                  <a:spcPts val="600"/>
                </a:spcAft>
              </a:pPr>
              <a:t>24</a:t>
            </a:fld>
            <a:endParaRPr lang="en-US"/>
          </a:p>
        </p:txBody>
      </p:sp>
    </p:spTree>
    <p:extLst>
      <p:ext uri="{BB962C8B-B14F-4D97-AF65-F5344CB8AC3E}">
        <p14:creationId xmlns:p14="http://schemas.microsoft.com/office/powerpoint/2010/main" val="1019344644"/>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5E5919D-40F4-4E90-A0DA-2D8914D86F3B}"/>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Programming Basics</a:t>
            </a:r>
            <a:endParaRPr lang="en-PH" sz="1600" dirty="0">
              <a:solidFill>
                <a:schemeClr val="bg1"/>
              </a:solidFill>
            </a:endParaRPr>
          </a:p>
        </p:txBody>
      </p:sp>
      <p:sp>
        <p:nvSpPr>
          <p:cNvPr id="3" name="Content Placeholder 2">
            <a:extLst>
              <a:ext uri="{FF2B5EF4-FFF2-40B4-BE49-F238E27FC236}">
                <a16:creationId xmlns:a16="http://schemas.microsoft.com/office/drawing/2014/main" id="{4085EADA-C968-445E-917F-902B8DC443E5}"/>
              </a:ext>
            </a:extLst>
          </p:cNvPr>
          <p:cNvSpPr>
            <a:spLocks noGrp="1"/>
          </p:cNvSpPr>
          <p:nvPr>
            <p:ph idx="1"/>
          </p:nvPr>
        </p:nvSpPr>
        <p:spPr>
          <a:xfrm>
            <a:off x="4777409" y="1028702"/>
            <a:ext cx="6273972" cy="4843462"/>
          </a:xfrm>
        </p:spPr>
        <p:txBody>
          <a:bodyPr>
            <a:normAutofit/>
          </a:bodyPr>
          <a:lstStyle/>
          <a:p>
            <a:pPr marL="0" indent="0">
              <a:buNone/>
            </a:pPr>
            <a:r>
              <a:rPr lang="en-PH" sz="2400" b="1" dirty="0"/>
              <a:t>Common Data Types:</a:t>
            </a:r>
          </a:p>
          <a:p>
            <a:pPr marL="342900" indent="-342900">
              <a:buFont typeface="+mj-lt"/>
              <a:buAutoNum type="arabicPeriod"/>
            </a:pPr>
            <a:r>
              <a:rPr lang="en-PH" sz="1800" dirty="0"/>
              <a:t>String (</a:t>
            </a:r>
            <a:r>
              <a:rPr lang="en-PH" sz="1800" b="1" dirty="0">
                <a:latin typeface="Consolas" panose="020B0609020204030204" pitchFamily="49" charset="0"/>
              </a:rPr>
              <a:t>String</a:t>
            </a:r>
            <a:r>
              <a:rPr lang="en-PH" sz="1800" dirty="0"/>
              <a:t>)</a:t>
            </a:r>
          </a:p>
          <a:p>
            <a:pPr lvl="1"/>
            <a:r>
              <a:rPr lang="en-US" sz="1800" dirty="0"/>
              <a:t>The </a:t>
            </a:r>
            <a:r>
              <a:rPr lang="en-US" sz="1800" b="1" dirty="0">
                <a:latin typeface="Consolas" panose="020B0609020204030204" pitchFamily="49" charset="0"/>
              </a:rPr>
              <a:t>String</a:t>
            </a:r>
            <a:r>
              <a:rPr lang="en-US" sz="1800" dirty="0"/>
              <a:t> type is used to store a sequence of characters (text). This is not a built-in type, but it behaves like one in its most basic usage. String values must be surrounded by double quotes.</a:t>
            </a:r>
          </a:p>
          <a:p>
            <a:pPr lvl="1"/>
            <a:r>
              <a:rPr lang="en-US" sz="1800" dirty="0"/>
              <a:t>Example: </a:t>
            </a:r>
            <a:r>
              <a:rPr lang="en-US" sz="1800" b="1" dirty="0">
                <a:latin typeface="Consolas" panose="020B0609020204030204" pitchFamily="49" charset="0"/>
              </a:rPr>
              <a:t>String x = “This is a string.”;</a:t>
            </a:r>
          </a:p>
          <a:p>
            <a:pPr marL="342900" indent="-342900">
              <a:buFont typeface="+mj-lt"/>
              <a:buAutoNum type="arabicPeriod"/>
            </a:pPr>
            <a:r>
              <a:rPr lang="en-US" sz="1800" dirty="0">
                <a:latin typeface="Avenir Next LT Pro (Body)"/>
              </a:rPr>
              <a:t>Boolean (</a:t>
            </a:r>
            <a:r>
              <a:rPr lang="en-US" sz="1800" b="1" dirty="0">
                <a:latin typeface="Consolas" panose="020B0609020204030204" pitchFamily="49" charset="0"/>
              </a:rPr>
              <a:t>bool</a:t>
            </a:r>
            <a:r>
              <a:rPr lang="en-US" sz="1800" dirty="0">
                <a:latin typeface="Avenir Next LT Pro (Body)"/>
              </a:rPr>
              <a:t>)</a:t>
            </a:r>
          </a:p>
          <a:p>
            <a:pPr lvl="1"/>
            <a:r>
              <a:rPr lang="en-PH" sz="1800" dirty="0">
                <a:effectLst/>
                <a:latin typeface="Avenir Next LT Pro (Body)"/>
                <a:ea typeface="Calibri" panose="020F0502020204030204" pitchFamily="34" charset="0"/>
              </a:rPr>
              <a:t>A </a:t>
            </a:r>
            <a:r>
              <a:rPr lang="en-PH" sz="1800" b="1" dirty="0">
                <a:effectLst/>
                <a:latin typeface="Consolas" panose="020B0609020204030204" pitchFamily="49" charset="0"/>
                <a:ea typeface="Calibri" panose="020F0502020204030204" pitchFamily="34" charset="0"/>
                <a:cs typeface="Arial" panose="020B0604020202020204" pitchFamily="34" charset="0"/>
              </a:rPr>
              <a:t>bool</a:t>
            </a:r>
            <a:r>
              <a:rPr lang="en-PH" sz="1800" dirty="0">
                <a:effectLst/>
                <a:latin typeface="Avenir Next LT Pro (Body)"/>
                <a:ea typeface="Calibri" panose="020F0502020204030204" pitchFamily="34" charset="0"/>
              </a:rPr>
              <a:t> holds one of two values, </a:t>
            </a:r>
            <a:r>
              <a:rPr lang="en-PH" sz="1800" b="1" dirty="0">
                <a:effectLst/>
                <a:latin typeface="Consolas" panose="020B0609020204030204" pitchFamily="49" charset="0"/>
                <a:ea typeface="Calibri" panose="020F0502020204030204" pitchFamily="34" charset="0"/>
                <a:cs typeface="Arial" panose="020B0604020202020204" pitchFamily="34" charset="0"/>
              </a:rPr>
              <a:t>true</a:t>
            </a:r>
            <a:r>
              <a:rPr lang="en-PH" sz="1800" dirty="0">
                <a:effectLst/>
                <a:latin typeface="Avenir Next LT Pro (Body)"/>
                <a:ea typeface="Calibri" panose="020F0502020204030204" pitchFamily="34" charset="0"/>
              </a:rPr>
              <a:t> or </a:t>
            </a:r>
            <a:r>
              <a:rPr lang="en-PH" sz="1800" b="1" dirty="0">
                <a:effectLst/>
                <a:latin typeface="Consolas" panose="020B0609020204030204" pitchFamily="49" charset="0"/>
                <a:ea typeface="Calibri" panose="020F0502020204030204" pitchFamily="34" charset="0"/>
                <a:cs typeface="Arial" panose="020B0604020202020204" pitchFamily="34" charset="0"/>
              </a:rPr>
              <a:t>false</a:t>
            </a:r>
            <a:r>
              <a:rPr lang="en-PH" sz="1800" dirty="0">
                <a:effectLst/>
                <a:latin typeface="Avenir Next LT Pro (Body)"/>
                <a:ea typeface="Calibri" panose="020F0502020204030204" pitchFamily="34" charset="0"/>
              </a:rPr>
              <a:t>. </a:t>
            </a:r>
          </a:p>
          <a:p>
            <a:pPr lvl="1"/>
            <a:r>
              <a:rPr lang="en-PH" sz="1800" dirty="0">
                <a:effectLst/>
                <a:latin typeface="Avenir Next LT Pro (Body)"/>
                <a:ea typeface="Calibri" panose="020F0502020204030204" pitchFamily="34" charset="0"/>
              </a:rPr>
              <a:t>Each </a:t>
            </a:r>
            <a:r>
              <a:rPr lang="en-PH" sz="1800" b="1" dirty="0">
                <a:effectLst/>
                <a:latin typeface="Consolas" panose="020B0609020204030204" pitchFamily="49" charset="0"/>
                <a:ea typeface="Calibri" panose="020F0502020204030204" pitchFamily="34" charset="0"/>
                <a:cs typeface="Arial" panose="020B0604020202020204" pitchFamily="34" charset="0"/>
              </a:rPr>
              <a:t>bool</a:t>
            </a:r>
            <a:r>
              <a:rPr lang="en-PH" sz="1800" dirty="0">
                <a:effectLst/>
                <a:latin typeface="Avenir Next LT Pro (Body)"/>
                <a:ea typeface="Calibri" panose="020F0502020204030204" pitchFamily="34" charset="0"/>
                <a:cs typeface="Arial" panose="020B0604020202020204" pitchFamily="34" charset="0"/>
              </a:rPr>
              <a:t> </a:t>
            </a:r>
            <a:r>
              <a:rPr lang="en-PH" sz="1800" dirty="0">
                <a:effectLst/>
                <a:latin typeface="Avenir Next LT Pro (Body)"/>
                <a:ea typeface="Calibri" panose="020F0502020204030204" pitchFamily="34" charset="0"/>
              </a:rPr>
              <a:t>variable occupies one byte (8 bits) of memory.</a:t>
            </a:r>
            <a:endParaRPr lang="en-PH" sz="1800" dirty="0">
              <a:latin typeface="Avenir Next LT Pro (Body)"/>
            </a:endParaRPr>
          </a:p>
        </p:txBody>
      </p:sp>
      <p:sp>
        <p:nvSpPr>
          <p:cNvPr id="4" name="Slide Number Placeholder 3">
            <a:extLst>
              <a:ext uri="{FF2B5EF4-FFF2-40B4-BE49-F238E27FC236}">
                <a16:creationId xmlns:a16="http://schemas.microsoft.com/office/drawing/2014/main" id="{B84785BC-FEA8-42CE-B061-668A80A5BF5A}"/>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25</a:t>
            </a:fld>
            <a:endParaRPr lang="en-US">
              <a:solidFill>
                <a:schemeClr val="tx1"/>
              </a:solidFill>
            </a:endParaRPr>
          </a:p>
        </p:txBody>
      </p:sp>
    </p:spTree>
    <p:extLst>
      <p:ext uri="{BB962C8B-B14F-4D97-AF65-F5344CB8AC3E}">
        <p14:creationId xmlns:p14="http://schemas.microsoft.com/office/powerpoint/2010/main" val="335750101"/>
      </p:ext>
    </p:extLst>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5E5919D-40F4-4E90-A0DA-2D8914D86F3B}"/>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2:</a:t>
            </a:r>
            <a:br>
              <a:rPr lang="en-US" sz="1600" dirty="0">
                <a:solidFill>
                  <a:schemeClr val="bg1"/>
                </a:solidFill>
              </a:rPr>
            </a:br>
            <a:r>
              <a:rPr lang="en-US" sz="1600" dirty="0">
                <a:solidFill>
                  <a:schemeClr val="bg1"/>
                </a:solidFill>
              </a:rPr>
              <a:t>Programming Basics</a:t>
            </a:r>
            <a:endParaRPr lang="en-PH" sz="1600" dirty="0">
              <a:solidFill>
                <a:schemeClr val="bg1"/>
              </a:solidFill>
            </a:endParaRPr>
          </a:p>
        </p:txBody>
      </p:sp>
      <p:sp>
        <p:nvSpPr>
          <p:cNvPr id="3" name="Content Placeholder 2">
            <a:extLst>
              <a:ext uri="{FF2B5EF4-FFF2-40B4-BE49-F238E27FC236}">
                <a16:creationId xmlns:a16="http://schemas.microsoft.com/office/drawing/2014/main" id="{4085EADA-C968-445E-917F-902B8DC443E5}"/>
              </a:ext>
            </a:extLst>
          </p:cNvPr>
          <p:cNvSpPr>
            <a:spLocks noGrp="1"/>
          </p:cNvSpPr>
          <p:nvPr>
            <p:ph idx="1"/>
          </p:nvPr>
        </p:nvSpPr>
        <p:spPr>
          <a:xfrm>
            <a:off x="4777409" y="1028702"/>
            <a:ext cx="6273972" cy="4843462"/>
          </a:xfrm>
        </p:spPr>
        <p:txBody>
          <a:bodyPr>
            <a:normAutofit/>
          </a:bodyPr>
          <a:lstStyle/>
          <a:p>
            <a:pPr marL="0" indent="0">
              <a:buNone/>
            </a:pPr>
            <a:r>
              <a:rPr lang="en-PH" sz="2400" b="1" dirty="0"/>
              <a:t>Common Data Types:</a:t>
            </a:r>
          </a:p>
          <a:p>
            <a:pPr marL="342900" indent="-342900">
              <a:buFont typeface="+mj-lt"/>
              <a:buAutoNum type="arabicPeriod" startAt="3"/>
            </a:pPr>
            <a:r>
              <a:rPr lang="en-PH" sz="1800" dirty="0"/>
              <a:t>Byte (</a:t>
            </a:r>
            <a:r>
              <a:rPr lang="en-PH" sz="1800" b="1" dirty="0">
                <a:latin typeface="Consolas" panose="020B0609020204030204" pitchFamily="49" charset="0"/>
              </a:rPr>
              <a:t>byte</a:t>
            </a:r>
            <a:r>
              <a:rPr lang="en-PH" sz="1800" dirty="0"/>
              <a:t>)</a:t>
            </a:r>
          </a:p>
          <a:p>
            <a:pPr lvl="1"/>
            <a:r>
              <a:rPr lang="en-US" sz="1800" dirty="0"/>
              <a:t>A </a:t>
            </a:r>
            <a:r>
              <a:rPr lang="en-US" sz="1800" b="1" dirty="0">
                <a:latin typeface="Consolas" panose="020B0609020204030204" pitchFamily="49" charset="0"/>
              </a:rPr>
              <a:t>byte</a:t>
            </a:r>
            <a:r>
              <a:rPr lang="en-US" sz="1800" dirty="0"/>
              <a:t> stores an 8-bit unsigned number, from 0 to 255.</a:t>
            </a:r>
            <a:endParaRPr lang="en-US" sz="1800" b="1" dirty="0">
              <a:latin typeface="Consolas" panose="020B0609020204030204" pitchFamily="49" charset="0"/>
            </a:endParaRPr>
          </a:p>
          <a:p>
            <a:pPr marL="342900" indent="-342900">
              <a:buFont typeface="+mj-lt"/>
              <a:buAutoNum type="arabicPeriod" startAt="3"/>
            </a:pPr>
            <a:r>
              <a:rPr lang="en-US" sz="1800" dirty="0">
                <a:latin typeface="Avenir Next LT Pro (Body)"/>
              </a:rPr>
              <a:t>Integer (</a:t>
            </a:r>
            <a:r>
              <a:rPr lang="en-US" sz="1800" b="1" dirty="0">
                <a:latin typeface="Consolas" panose="020B0609020204030204" pitchFamily="49" charset="0"/>
              </a:rPr>
              <a:t>int</a:t>
            </a:r>
            <a:r>
              <a:rPr lang="en-US" sz="1800" dirty="0">
                <a:latin typeface="Avenir Next LT Pro (Body)"/>
              </a:rPr>
              <a:t>)</a:t>
            </a:r>
          </a:p>
          <a:p>
            <a:pPr lvl="1"/>
            <a:r>
              <a:rPr lang="en-US" sz="1800" dirty="0">
                <a:effectLst/>
                <a:latin typeface="Avenir Next LT Pro (Body)"/>
                <a:ea typeface="Calibri" panose="020F0502020204030204" pitchFamily="34" charset="0"/>
              </a:rPr>
              <a:t>The integer data type uses 4 bytes (32 bits) of memory and stores whole numbers.</a:t>
            </a:r>
          </a:p>
          <a:p>
            <a:pPr lvl="1"/>
            <a:r>
              <a:rPr lang="en-US" sz="1800" dirty="0">
                <a:latin typeface="Avenir Next LT Pro (Body)"/>
              </a:rPr>
              <a:t>Signed: </a:t>
            </a:r>
            <a:r>
              <a:rPr lang="en-US" sz="1800" b="1" dirty="0">
                <a:effectLst/>
                <a:latin typeface="Consolas" panose="020B0609020204030204" pitchFamily="49" charset="0"/>
                <a:ea typeface="Calibri" panose="020F0502020204030204" pitchFamily="34" charset="0"/>
              </a:rPr>
              <a:t>- 2 147 483 647</a:t>
            </a:r>
            <a:r>
              <a:rPr lang="en-US" sz="1800" b="1" dirty="0">
                <a:effectLst/>
                <a:latin typeface="Avenir Next LT Pro (Body)"/>
                <a:ea typeface="Calibri" panose="020F0502020204030204" pitchFamily="34" charset="0"/>
              </a:rPr>
              <a:t> </a:t>
            </a:r>
            <a:r>
              <a:rPr lang="en-US" sz="1800" dirty="0">
                <a:effectLst/>
                <a:latin typeface="Avenir Next LT Pro (Body)"/>
                <a:ea typeface="Calibri" panose="020F0502020204030204" pitchFamily="34" charset="0"/>
              </a:rPr>
              <a:t>to </a:t>
            </a:r>
            <a:r>
              <a:rPr lang="en-US" sz="1800" b="1" dirty="0">
                <a:effectLst/>
                <a:latin typeface="Consolas" panose="020B0609020204030204" pitchFamily="49" charset="0"/>
                <a:ea typeface="Calibri" panose="020F0502020204030204" pitchFamily="34" charset="0"/>
              </a:rPr>
              <a:t>+ 2 147 483 647</a:t>
            </a:r>
          </a:p>
          <a:p>
            <a:pPr lvl="1"/>
            <a:r>
              <a:rPr lang="en-US" sz="1800" dirty="0">
                <a:latin typeface="Avenir Next LT Pro (Body)"/>
              </a:rPr>
              <a:t>Unsigned: </a:t>
            </a:r>
            <a:r>
              <a:rPr lang="en-US" sz="1800" b="1" dirty="0">
                <a:effectLst/>
                <a:latin typeface="Consolas" panose="020B0609020204030204" pitchFamily="49" charset="0"/>
                <a:ea typeface="Calibri" panose="020F0502020204030204" pitchFamily="34" charset="0"/>
              </a:rPr>
              <a:t>0</a:t>
            </a:r>
            <a:r>
              <a:rPr lang="en-US" sz="1800" dirty="0">
                <a:effectLst/>
                <a:latin typeface="Avenir Next LT Pro (Body)"/>
                <a:ea typeface="Calibri" panose="020F0502020204030204" pitchFamily="34" charset="0"/>
              </a:rPr>
              <a:t> to </a:t>
            </a:r>
            <a:r>
              <a:rPr lang="en-US" sz="1800" b="1" dirty="0">
                <a:effectLst/>
                <a:latin typeface="Consolas" panose="020B0609020204030204" pitchFamily="49" charset="0"/>
                <a:ea typeface="Calibri" panose="020F0502020204030204" pitchFamily="34" charset="0"/>
              </a:rPr>
              <a:t>4 294 967 294</a:t>
            </a:r>
            <a:endParaRPr lang="en-PH" sz="1800" b="1" dirty="0">
              <a:latin typeface="Consolas" panose="020B0609020204030204" pitchFamily="49" charset="0"/>
            </a:endParaRPr>
          </a:p>
        </p:txBody>
      </p:sp>
      <p:sp>
        <p:nvSpPr>
          <p:cNvPr id="4" name="Slide Number Placeholder 3">
            <a:extLst>
              <a:ext uri="{FF2B5EF4-FFF2-40B4-BE49-F238E27FC236}">
                <a16:creationId xmlns:a16="http://schemas.microsoft.com/office/drawing/2014/main" id="{B84785BC-FEA8-42CE-B061-668A80A5BF5A}"/>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a:solidFill>
                  <a:schemeClr val="tx1"/>
                </a:solidFill>
              </a:rPr>
              <a:pPr>
                <a:spcAft>
                  <a:spcPts val="600"/>
                </a:spcAft>
              </a:pPr>
              <a:t>26</a:t>
            </a:fld>
            <a:endParaRPr lang="en-US">
              <a:solidFill>
                <a:schemeClr val="tx1"/>
              </a:solidFill>
            </a:endParaRPr>
          </a:p>
        </p:txBody>
      </p:sp>
    </p:spTree>
    <p:extLst>
      <p:ext uri="{BB962C8B-B14F-4D97-AF65-F5344CB8AC3E}">
        <p14:creationId xmlns:p14="http://schemas.microsoft.com/office/powerpoint/2010/main" val="1638606144"/>
      </p:ext>
    </p:extLst>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6955B34-AC0D-4310-A512-056F04AB548C}"/>
              </a:ext>
            </a:extLst>
          </p:cNvPr>
          <p:cNvSpPr>
            <a:spLocks noGrp="1"/>
          </p:cNvSpPr>
          <p:nvPr>
            <p:ph type="ctrTitle"/>
          </p:nvPr>
        </p:nvSpPr>
        <p:spPr>
          <a:xfrm>
            <a:off x="667569" y="5553718"/>
            <a:ext cx="7203004" cy="1054645"/>
          </a:xfrm>
        </p:spPr>
        <p:txBody>
          <a:bodyPr anchor="ctr">
            <a:normAutofit/>
          </a:bodyPr>
          <a:lstStyle/>
          <a:p>
            <a:pPr algn="l"/>
            <a:r>
              <a:rPr lang="en-PH" sz="3200">
                <a:solidFill>
                  <a:schemeClr val="bg1"/>
                </a:solidFill>
              </a:rPr>
              <a:t>Control STatements</a:t>
            </a:r>
          </a:p>
        </p:txBody>
      </p:sp>
      <p:sp>
        <p:nvSpPr>
          <p:cNvPr id="6" name="Subtitle 5">
            <a:extLst>
              <a:ext uri="{FF2B5EF4-FFF2-40B4-BE49-F238E27FC236}">
                <a16:creationId xmlns:a16="http://schemas.microsoft.com/office/drawing/2014/main" id="{2C574C99-1ADB-4D8B-AB32-240E30C5C660}"/>
              </a:ext>
            </a:extLst>
          </p:cNvPr>
          <p:cNvSpPr>
            <a:spLocks noGrp="1"/>
          </p:cNvSpPr>
          <p:nvPr>
            <p:ph type="subTitle" idx="1"/>
          </p:nvPr>
        </p:nvSpPr>
        <p:spPr>
          <a:xfrm>
            <a:off x="8538142" y="5643349"/>
            <a:ext cx="3196658" cy="780914"/>
          </a:xfrm>
        </p:spPr>
        <p:txBody>
          <a:bodyPr anchor="ctr">
            <a:normAutofit/>
          </a:bodyPr>
          <a:lstStyle/>
          <a:p>
            <a:pPr algn="l"/>
            <a:endParaRPr lang="en-PH" sz="1200">
              <a:solidFill>
                <a:schemeClr val="bg1"/>
              </a:solidFill>
            </a:endParaRPr>
          </a:p>
        </p:txBody>
      </p:sp>
      <p:pic>
        <p:nvPicPr>
          <p:cNvPr id="8" name="Picture 7">
            <a:extLst>
              <a:ext uri="{FF2B5EF4-FFF2-40B4-BE49-F238E27FC236}">
                <a16:creationId xmlns:a16="http://schemas.microsoft.com/office/drawing/2014/main" id="{80BA78C3-AF30-4F53-9C9C-1D60837EC65A}"/>
              </a:ext>
            </a:extLst>
          </p:cNvPr>
          <p:cNvPicPr>
            <a:picLocks noChangeAspect="1"/>
          </p:cNvPicPr>
          <p:nvPr/>
        </p:nvPicPr>
        <p:blipFill rotWithShape="1">
          <a:blip r:embed="rId2"/>
          <a:srcRect t="2" b="21326"/>
          <a:stretch/>
        </p:blipFill>
        <p:spPr>
          <a:xfrm>
            <a:off x="2181487" y="457200"/>
            <a:ext cx="7835751" cy="4407647"/>
          </a:xfrm>
          <a:prstGeom prst="rect">
            <a:avLst/>
          </a:prstGeom>
        </p:spPr>
      </p:pic>
      <p:sp>
        <p:nvSpPr>
          <p:cNvPr id="4" name="Slide Number Placeholder 3">
            <a:extLst>
              <a:ext uri="{FF2B5EF4-FFF2-40B4-BE49-F238E27FC236}">
                <a16:creationId xmlns:a16="http://schemas.microsoft.com/office/drawing/2014/main" id="{939C14A9-CC2E-4CFA-8A54-EDBB925D0E8C}"/>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pPr>
                <a:spcAft>
                  <a:spcPts val="600"/>
                </a:spcAft>
              </a:pPr>
              <a:t>27</a:t>
            </a:fld>
            <a:endParaRPr lang="en-US"/>
          </a:p>
        </p:txBody>
      </p:sp>
    </p:spTree>
    <p:extLst>
      <p:ext uri="{BB962C8B-B14F-4D97-AF65-F5344CB8AC3E}">
        <p14:creationId xmlns:p14="http://schemas.microsoft.com/office/powerpoint/2010/main" val="1428425881"/>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F0BE61-C1A0-491F-8A53-E3B817FDA483}"/>
              </a:ext>
            </a:extLst>
          </p:cNvPr>
          <p:cNvSpPr>
            <a:spLocks noGrp="1"/>
          </p:cNvSpPr>
          <p:nvPr>
            <p:ph type="title"/>
          </p:nvPr>
        </p:nvSpPr>
        <p:spPr/>
        <p:txBody>
          <a:bodyPr anchor="ctr"/>
          <a:lstStyle/>
          <a:p>
            <a:r>
              <a:rPr lang="en-PH" dirty="0"/>
              <a:t>Control Statements</a:t>
            </a:r>
          </a:p>
        </p:txBody>
      </p:sp>
      <p:sp>
        <p:nvSpPr>
          <p:cNvPr id="6" name="Content Placeholder 5">
            <a:extLst>
              <a:ext uri="{FF2B5EF4-FFF2-40B4-BE49-F238E27FC236}">
                <a16:creationId xmlns:a16="http://schemas.microsoft.com/office/drawing/2014/main" id="{52116674-E0EE-4D3E-9E8A-462609391E6C}"/>
              </a:ext>
            </a:extLst>
          </p:cNvPr>
          <p:cNvSpPr>
            <a:spLocks noGrp="1"/>
          </p:cNvSpPr>
          <p:nvPr>
            <p:ph idx="1"/>
          </p:nvPr>
        </p:nvSpPr>
        <p:spPr>
          <a:xfrm>
            <a:off x="7406322" y="987425"/>
            <a:ext cx="3932238" cy="4873625"/>
          </a:xfrm>
        </p:spPr>
        <p:txBody>
          <a:bodyPr anchor="ctr">
            <a:normAutofit/>
          </a:bodyPr>
          <a:lstStyle/>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p1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trainIsAppoaching</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p2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vehicleWantsToCross</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if (p1 &amp;&amp; p2) {</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doOtherTasks</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1597A7B1-D202-43BC-9FF3-E00920A4627B}"/>
              </a:ext>
            </a:extLst>
          </p:cNvPr>
          <p:cNvSpPr>
            <a:spLocks noGrp="1"/>
          </p:cNvSpPr>
          <p:nvPr>
            <p:ph type="body" sz="half" idx="2"/>
          </p:nvPr>
        </p:nvSpPr>
        <p:spPr/>
        <p:txBody>
          <a:bodyPr anchor="t">
            <a:normAutofit/>
          </a:bodyPr>
          <a:lstStyle/>
          <a:p>
            <a:pPr marL="342900" indent="-342900">
              <a:buFont typeface="+mj-lt"/>
              <a:buAutoNum type="arabicPeriod"/>
            </a:pPr>
            <a:r>
              <a:rPr lang="en-PH" sz="1800" b="1" dirty="0">
                <a:latin typeface="Consolas" panose="020B0609020204030204" pitchFamily="49" charset="0"/>
              </a:rPr>
              <a:t>if … else</a:t>
            </a:r>
          </a:p>
          <a:p>
            <a:pPr lvl="1"/>
            <a:r>
              <a:rPr lang="en-US" sz="1800" dirty="0"/>
              <a:t>In an </a:t>
            </a:r>
            <a:r>
              <a:rPr lang="en-US" sz="1800" b="1" dirty="0">
                <a:latin typeface="Consolas" panose="020B0609020204030204" pitchFamily="49" charset="0"/>
              </a:rPr>
              <a:t>if</a:t>
            </a:r>
            <a:r>
              <a:rPr lang="en-US" sz="1800" dirty="0"/>
              <a:t> statement, if the specified condition/s are met, then the code inside the if block is executed. Otherwise, it will “skip” the </a:t>
            </a:r>
            <a:r>
              <a:rPr lang="en-US" sz="1800" b="1" dirty="0">
                <a:latin typeface="Consolas" panose="020B0609020204030204" pitchFamily="49" charset="0"/>
              </a:rPr>
              <a:t>if</a:t>
            </a:r>
            <a:r>
              <a:rPr lang="en-US" sz="1800" dirty="0"/>
              <a:t> block.</a:t>
            </a:r>
            <a:endParaRPr lang="en-PH" sz="1800" dirty="0"/>
          </a:p>
        </p:txBody>
      </p:sp>
      <p:sp>
        <p:nvSpPr>
          <p:cNvPr id="4" name="Slide Number Placeholder 3">
            <a:extLst>
              <a:ext uri="{FF2B5EF4-FFF2-40B4-BE49-F238E27FC236}">
                <a16:creationId xmlns:a16="http://schemas.microsoft.com/office/drawing/2014/main" id="{35C0356A-59F6-4150-B919-900CD448EC06}"/>
              </a:ext>
            </a:extLst>
          </p:cNvPr>
          <p:cNvSpPr>
            <a:spLocks noGrp="1"/>
          </p:cNvSpPr>
          <p:nvPr>
            <p:ph type="sldNum" sz="quarter" idx="12"/>
          </p:nvPr>
        </p:nvSpPr>
        <p:spPr/>
        <p:txBody>
          <a:bodyPr/>
          <a:lstStyle/>
          <a:p>
            <a:fld id="{C01389E6-C847-4AD0-B56D-D205B2EAB1EE}" type="slidenum">
              <a:rPr lang="en-US" smtClean="0"/>
              <a:t>28</a:t>
            </a:fld>
            <a:endParaRPr lang="en-US"/>
          </a:p>
        </p:txBody>
      </p:sp>
    </p:spTree>
    <p:extLst>
      <p:ext uri="{BB962C8B-B14F-4D97-AF65-F5344CB8AC3E}">
        <p14:creationId xmlns:p14="http://schemas.microsoft.com/office/powerpoint/2010/main" val="746779892"/>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F0BE61-C1A0-491F-8A53-E3B817FDA483}"/>
              </a:ext>
            </a:extLst>
          </p:cNvPr>
          <p:cNvSpPr>
            <a:spLocks noGrp="1"/>
          </p:cNvSpPr>
          <p:nvPr>
            <p:ph type="title"/>
          </p:nvPr>
        </p:nvSpPr>
        <p:spPr/>
        <p:txBody>
          <a:bodyPr anchor="ctr"/>
          <a:lstStyle/>
          <a:p>
            <a:r>
              <a:rPr lang="en-PH" dirty="0"/>
              <a:t>Control Statements</a:t>
            </a:r>
          </a:p>
        </p:txBody>
      </p:sp>
      <p:sp>
        <p:nvSpPr>
          <p:cNvPr id="6" name="Content Placeholder 5">
            <a:extLst>
              <a:ext uri="{FF2B5EF4-FFF2-40B4-BE49-F238E27FC236}">
                <a16:creationId xmlns:a16="http://schemas.microsoft.com/office/drawing/2014/main" id="{52116674-E0EE-4D3E-9E8A-462609391E6C}"/>
              </a:ext>
            </a:extLst>
          </p:cNvPr>
          <p:cNvSpPr>
            <a:spLocks noGrp="1"/>
          </p:cNvSpPr>
          <p:nvPr>
            <p:ph idx="1"/>
          </p:nvPr>
        </p:nvSpPr>
        <p:spPr>
          <a:xfrm>
            <a:off x="7406322" y="987425"/>
            <a:ext cx="3932238" cy="4873625"/>
          </a:xfrm>
        </p:spPr>
        <p:txBody>
          <a:bodyPr anchor="ctr">
            <a:normAutofit/>
          </a:bodyPr>
          <a:lstStyle/>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p1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trainIsAppoaching</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p2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vehicleWantsToCross</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if (p1 &amp;&amp; p2)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else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openTheIntersection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indent="0">
              <a:lnSpc>
                <a:spcPct val="107000"/>
              </a:lnSpc>
              <a:spcBef>
                <a:spcPts val="0"/>
              </a:spcBef>
              <a:spcAft>
                <a:spcPts val="800"/>
              </a:spcAft>
              <a:buNone/>
            </a:pP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doOtherTasks</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1597A7B1-D202-43BC-9FF3-E00920A4627B}"/>
              </a:ext>
            </a:extLst>
          </p:cNvPr>
          <p:cNvSpPr>
            <a:spLocks noGrp="1"/>
          </p:cNvSpPr>
          <p:nvPr>
            <p:ph type="body" sz="half" idx="2"/>
          </p:nvPr>
        </p:nvSpPr>
        <p:spPr/>
        <p:txBody>
          <a:bodyPr anchor="t">
            <a:normAutofit/>
          </a:bodyPr>
          <a:lstStyle/>
          <a:p>
            <a:pPr marL="342900" indent="-342900">
              <a:buFont typeface="+mj-lt"/>
              <a:buAutoNum type="arabicPeriod"/>
            </a:pPr>
            <a:r>
              <a:rPr lang="en-PH" sz="1800" b="1" dirty="0">
                <a:latin typeface="Consolas" panose="020B0609020204030204" pitchFamily="49" charset="0"/>
              </a:rPr>
              <a:t>if … else</a:t>
            </a:r>
          </a:p>
          <a:p>
            <a:pPr lvl="1"/>
            <a:r>
              <a:rPr lang="en-US" sz="1800" dirty="0"/>
              <a:t>In an </a:t>
            </a:r>
            <a:r>
              <a:rPr lang="en-US" sz="1800" b="1" dirty="0">
                <a:latin typeface="Consolas" panose="020B0609020204030204" pitchFamily="49" charset="0"/>
              </a:rPr>
              <a:t>if … else</a:t>
            </a:r>
            <a:r>
              <a:rPr lang="en-US" sz="1800" dirty="0"/>
              <a:t> statement, if the specified conditions in the </a:t>
            </a:r>
            <a:r>
              <a:rPr lang="en-US" sz="1800" b="1" dirty="0">
                <a:latin typeface="Consolas" panose="020B0609020204030204" pitchFamily="49" charset="0"/>
              </a:rPr>
              <a:t>if</a:t>
            </a:r>
            <a:r>
              <a:rPr lang="en-US" sz="1800" dirty="0"/>
              <a:t> statement are not met, the code in the </a:t>
            </a:r>
            <a:r>
              <a:rPr lang="en-US" sz="1800" b="1" dirty="0">
                <a:latin typeface="Consolas" panose="020B0609020204030204" pitchFamily="49" charset="0"/>
              </a:rPr>
              <a:t>else</a:t>
            </a:r>
            <a:r>
              <a:rPr lang="en-US" sz="1800" dirty="0"/>
              <a:t> block is executed.</a:t>
            </a:r>
            <a:endParaRPr lang="en-PH" sz="1800" dirty="0"/>
          </a:p>
        </p:txBody>
      </p:sp>
      <p:sp>
        <p:nvSpPr>
          <p:cNvPr id="4" name="Slide Number Placeholder 3">
            <a:extLst>
              <a:ext uri="{FF2B5EF4-FFF2-40B4-BE49-F238E27FC236}">
                <a16:creationId xmlns:a16="http://schemas.microsoft.com/office/drawing/2014/main" id="{35C0356A-59F6-4150-B919-900CD448EC06}"/>
              </a:ext>
            </a:extLst>
          </p:cNvPr>
          <p:cNvSpPr>
            <a:spLocks noGrp="1"/>
          </p:cNvSpPr>
          <p:nvPr>
            <p:ph type="sldNum" sz="quarter" idx="12"/>
          </p:nvPr>
        </p:nvSpPr>
        <p:spPr/>
        <p:txBody>
          <a:bodyPr/>
          <a:lstStyle/>
          <a:p>
            <a:fld id="{C01389E6-C847-4AD0-B56D-D205B2EAB1EE}" type="slidenum">
              <a:rPr lang="en-US" smtClean="0"/>
              <a:t>29</a:t>
            </a:fld>
            <a:endParaRPr lang="en-US"/>
          </a:p>
        </p:txBody>
      </p:sp>
    </p:spTree>
    <p:extLst>
      <p:ext uri="{BB962C8B-B14F-4D97-AF65-F5344CB8AC3E}">
        <p14:creationId xmlns:p14="http://schemas.microsoft.com/office/powerpoint/2010/main" val="3122390431"/>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C4FB3-1B5E-491A-A3B1-6AAC22FE1BC6}"/>
              </a:ext>
            </a:extLst>
          </p:cNvPr>
          <p:cNvSpPr>
            <a:spLocks noGrp="1"/>
          </p:cNvSpPr>
          <p:nvPr>
            <p:ph type="title"/>
          </p:nvPr>
        </p:nvSpPr>
        <p:spPr/>
        <p:txBody>
          <a:bodyPr anchor="ctr"/>
          <a:lstStyle/>
          <a:p>
            <a:r>
              <a:rPr lang="en-PH" dirty="0"/>
              <a:t>Scope</a:t>
            </a:r>
          </a:p>
        </p:txBody>
      </p:sp>
      <p:sp>
        <p:nvSpPr>
          <p:cNvPr id="3" name="Content Placeholder 2">
            <a:extLst>
              <a:ext uri="{FF2B5EF4-FFF2-40B4-BE49-F238E27FC236}">
                <a16:creationId xmlns:a16="http://schemas.microsoft.com/office/drawing/2014/main" id="{94426FA4-3B99-40EE-9FCB-3E5ECB4FED58}"/>
              </a:ext>
            </a:extLst>
          </p:cNvPr>
          <p:cNvSpPr>
            <a:spLocks noGrp="1"/>
          </p:cNvSpPr>
          <p:nvPr>
            <p:ph sz="half" idx="1"/>
          </p:nvPr>
        </p:nvSpPr>
        <p:spPr/>
        <p:txBody>
          <a:bodyPr anchor="ctr"/>
          <a:lstStyle/>
          <a:p>
            <a:r>
              <a:rPr lang="en-PH" b="1" dirty="0"/>
              <a:t>PART 1: Introduction</a:t>
            </a:r>
          </a:p>
          <a:p>
            <a:pPr lvl="1">
              <a:buFont typeface="Courier New" panose="02070309020205020404" pitchFamily="49" charset="0"/>
              <a:buChar char="o"/>
            </a:pPr>
            <a:r>
              <a:rPr lang="en-PH" dirty="0"/>
              <a:t>What is a Microcontroller?</a:t>
            </a:r>
          </a:p>
          <a:p>
            <a:pPr lvl="1">
              <a:buFont typeface="Courier New" panose="02070309020205020404" pitchFamily="49" charset="0"/>
              <a:buChar char="o"/>
            </a:pPr>
            <a:r>
              <a:rPr lang="en-PH" dirty="0"/>
              <a:t>What is Arduino?</a:t>
            </a:r>
          </a:p>
          <a:p>
            <a:pPr lvl="1">
              <a:buFont typeface="Courier New" panose="02070309020205020404" pitchFamily="49" charset="0"/>
              <a:buChar char="o"/>
            </a:pPr>
            <a:r>
              <a:rPr lang="en-PH" dirty="0"/>
              <a:t>Kinds of Arduino Boards</a:t>
            </a:r>
          </a:p>
          <a:p>
            <a:r>
              <a:rPr lang="en-PH" b="1" dirty="0"/>
              <a:t>PART 2: The Arduino Uno Board</a:t>
            </a:r>
          </a:p>
          <a:p>
            <a:pPr lvl="1">
              <a:buFont typeface="Courier New" panose="02070309020205020404" pitchFamily="49" charset="0"/>
              <a:buChar char="o"/>
            </a:pPr>
            <a:r>
              <a:rPr lang="en-PH" dirty="0"/>
              <a:t>Specifications</a:t>
            </a:r>
          </a:p>
          <a:p>
            <a:pPr lvl="1">
              <a:buFont typeface="Courier New" panose="02070309020205020404" pitchFamily="49" charset="0"/>
              <a:buChar char="o"/>
            </a:pPr>
            <a:r>
              <a:rPr lang="en-PH" dirty="0"/>
              <a:t>Pin Configuration</a:t>
            </a:r>
          </a:p>
          <a:p>
            <a:pPr lvl="1">
              <a:buFont typeface="Courier New" panose="02070309020205020404" pitchFamily="49" charset="0"/>
              <a:buChar char="o"/>
            </a:pPr>
            <a:r>
              <a:rPr lang="en-PH" dirty="0"/>
              <a:t>Ways to Power the Board</a:t>
            </a:r>
          </a:p>
        </p:txBody>
      </p:sp>
      <p:sp>
        <p:nvSpPr>
          <p:cNvPr id="4" name="Content Placeholder 3">
            <a:extLst>
              <a:ext uri="{FF2B5EF4-FFF2-40B4-BE49-F238E27FC236}">
                <a16:creationId xmlns:a16="http://schemas.microsoft.com/office/drawing/2014/main" id="{AA32DB19-517F-4D6E-B185-ADFDB92A4141}"/>
              </a:ext>
            </a:extLst>
          </p:cNvPr>
          <p:cNvSpPr>
            <a:spLocks noGrp="1"/>
          </p:cNvSpPr>
          <p:nvPr>
            <p:ph sz="half" idx="2"/>
          </p:nvPr>
        </p:nvSpPr>
        <p:spPr/>
        <p:txBody>
          <a:bodyPr anchor="ctr"/>
          <a:lstStyle/>
          <a:p>
            <a:r>
              <a:rPr lang="en-PH" b="1" dirty="0"/>
              <a:t>PART 3: Programming Basics</a:t>
            </a:r>
          </a:p>
          <a:p>
            <a:pPr lvl="1">
              <a:buFont typeface="Courier New" panose="02070309020205020404" pitchFamily="49" charset="0"/>
              <a:buChar char="o"/>
            </a:pPr>
            <a:r>
              <a:rPr lang="en-PH" dirty="0"/>
              <a:t>Common Data Types</a:t>
            </a:r>
          </a:p>
          <a:p>
            <a:pPr lvl="1">
              <a:buFont typeface="Courier New" panose="02070309020205020404" pitchFamily="49" charset="0"/>
              <a:buChar char="o"/>
            </a:pPr>
            <a:r>
              <a:rPr lang="en-PH" dirty="0"/>
              <a:t>Control Statements</a:t>
            </a:r>
          </a:p>
          <a:p>
            <a:pPr lvl="1">
              <a:buFont typeface="Courier New" panose="02070309020205020404" pitchFamily="49" charset="0"/>
              <a:buChar char="o"/>
            </a:pPr>
            <a:r>
              <a:rPr lang="en-PH" dirty="0"/>
              <a:t>Common Loop Statements</a:t>
            </a:r>
          </a:p>
          <a:p>
            <a:r>
              <a:rPr lang="en-PH" b="1" dirty="0"/>
              <a:t>PART 4: Demo (Shift Register)</a:t>
            </a:r>
          </a:p>
          <a:p>
            <a:pPr lvl="1">
              <a:buFont typeface="Courier New" panose="02070309020205020404" pitchFamily="49" charset="0"/>
              <a:buChar char="o"/>
            </a:pPr>
            <a:r>
              <a:rPr lang="en-PH" dirty="0"/>
              <a:t>What is a Shift Register?</a:t>
            </a:r>
          </a:p>
          <a:p>
            <a:pPr lvl="1">
              <a:buFont typeface="Courier New" panose="02070309020205020404" pitchFamily="49" charset="0"/>
              <a:buChar char="o"/>
            </a:pPr>
            <a:r>
              <a:rPr lang="en-PH" dirty="0"/>
              <a:t>How Does a Shift Register Work?</a:t>
            </a:r>
          </a:p>
          <a:p>
            <a:pPr lvl="1">
              <a:buFont typeface="Courier New" panose="02070309020205020404" pitchFamily="49" charset="0"/>
              <a:buChar char="o"/>
            </a:pPr>
            <a:r>
              <a:rPr lang="en-PH" dirty="0"/>
              <a:t>Setup, Code, and Explanation</a:t>
            </a:r>
          </a:p>
        </p:txBody>
      </p:sp>
      <p:sp>
        <p:nvSpPr>
          <p:cNvPr id="5" name="Slide Number Placeholder 4">
            <a:extLst>
              <a:ext uri="{FF2B5EF4-FFF2-40B4-BE49-F238E27FC236}">
                <a16:creationId xmlns:a16="http://schemas.microsoft.com/office/drawing/2014/main" id="{D6BDE54E-9E2C-4AAE-A576-A1524D31115B}"/>
              </a:ext>
            </a:extLst>
          </p:cNvPr>
          <p:cNvSpPr>
            <a:spLocks noGrp="1"/>
          </p:cNvSpPr>
          <p:nvPr>
            <p:ph type="sldNum" sz="quarter" idx="12"/>
          </p:nvPr>
        </p:nvSpPr>
        <p:spPr/>
        <p:txBody>
          <a:bodyPr/>
          <a:lstStyle/>
          <a:p>
            <a:fld id="{C01389E6-C847-4AD0-B56D-D205B2EAB1EE}" type="slidenum">
              <a:rPr lang="en-US" smtClean="0"/>
              <a:t>3</a:t>
            </a:fld>
            <a:endParaRPr lang="en-US"/>
          </a:p>
        </p:txBody>
      </p:sp>
    </p:spTree>
    <p:extLst>
      <p:ext uri="{BB962C8B-B14F-4D97-AF65-F5344CB8AC3E}">
        <p14:creationId xmlns:p14="http://schemas.microsoft.com/office/powerpoint/2010/main" val="2870114516"/>
      </p:ext>
    </p:extLst>
  </p:cSld>
  <p:clrMapOvr>
    <a:masterClrMapping/>
  </p:clrMapOvr>
  <p:transition spd="slow">
    <p:cove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F0BE61-C1A0-491F-8A53-E3B817FDA483}"/>
              </a:ext>
            </a:extLst>
          </p:cNvPr>
          <p:cNvSpPr>
            <a:spLocks noGrp="1"/>
          </p:cNvSpPr>
          <p:nvPr>
            <p:ph type="title"/>
          </p:nvPr>
        </p:nvSpPr>
        <p:spPr/>
        <p:txBody>
          <a:bodyPr anchor="ctr"/>
          <a:lstStyle/>
          <a:p>
            <a:r>
              <a:rPr lang="en-PH" dirty="0"/>
              <a:t>Control Statements</a:t>
            </a:r>
          </a:p>
        </p:txBody>
      </p:sp>
      <p:sp>
        <p:nvSpPr>
          <p:cNvPr id="6" name="Content Placeholder 5">
            <a:extLst>
              <a:ext uri="{FF2B5EF4-FFF2-40B4-BE49-F238E27FC236}">
                <a16:creationId xmlns:a16="http://schemas.microsoft.com/office/drawing/2014/main" id="{52116674-E0EE-4D3E-9E8A-462609391E6C}"/>
              </a:ext>
            </a:extLst>
          </p:cNvPr>
          <p:cNvSpPr>
            <a:spLocks noGrp="1"/>
          </p:cNvSpPr>
          <p:nvPr>
            <p:ph idx="1"/>
          </p:nvPr>
        </p:nvSpPr>
        <p:spPr>
          <a:xfrm>
            <a:off x="6888165" y="987425"/>
            <a:ext cx="4450395" cy="4873625"/>
          </a:xfrm>
        </p:spPr>
        <p:txBody>
          <a:bodyPr anchor="ctr">
            <a:normAutofit/>
          </a:bodyPr>
          <a:lstStyle/>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p1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trainIsAppoaching</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p2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trainIsCrossing</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bool p3 =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trainHasPassedThrough</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if (p1)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else if (p2)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else if (p3)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openTheIntersection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else {</a:t>
            </a:r>
          </a:p>
          <a:p>
            <a:pPr marL="0" marR="0" indent="0">
              <a:lnSpc>
                <a:spcPct val="107000"/>
              </a:lnSpc>
              <a:spcBef>
                <a:spcPts val="0"/>
              </a:spcBef>
              <a:spcAft>
                <a:spcPts val="800"/>
              </a:spcAft>
              <a:buNone/>
            </a:pPr>
            <a:r>
              <a:rPr lang="en-PH" sz="16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checkForApproachingTrain</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indent="0">
              <a:lnSpc>
                <a:spcPct val="107000"/>
              </a:lnSpc>
              <a:spcBef>
                <a:spcPts val="0"/>
              </a:spcBef>
              <a:spcAft>
                <a:spcPts val="800"/>
              </a:spcAft>
              <a:buNone/>
            </a:pPr>
            <a:r>
              <a:rPr lang="en-PH" sz="16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doOtherTasks</a:t>
            </a:r>
            <a:r>
              <a:rPr lang="en-PH" sz="16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6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1597A7B1-D202-43BC-9FF3-E00920A4627B}"/>
              </a:ext>
            </a:extLst>
          </p:cNvPr>
          <p:cNvSpPr>
            <a:spLocks noGrp="1"/>
          </p:cNvSpPr>
          <p:nvPr>
            <p:ph type="body" sz="half" idx="2"/>
          </p:nvPr>
        </p:nvSpPr>
        <p:spPr/>
        <p:txBody>
          <a:bodyPr anchor="t">
            <a:normAutofit/>
          </a:bodyPr>
          <a:lstStyle/>
          <a:p>
            <a:pPr marL="342900" indent="-342900">
              <a:buFont typeface="+mj-lt"/>
              <a:buAutoNum type="arabicPeriod" startAt="2"/>
            </a:pPr>
            <a:r>
              <a:rPr lang="en-PH" sz="1800" b="1" dirty="0">
                <a:latin typeface="Consolas" panose="020B0609020204030204" pitchFamily="49" charset="0"/>
              </a:rPr>
              <a:t>else if</a:t>
            </a:r>
          </a:p>
          <a:p>
            <a:pPr lvl="1"/>
            <a:r>
              <a:rPr lang="en-US" sz="1800" b="1" dirty="0">
                <a:latin typeface="Consolas" panose="020B0609020204030204" pitchFamily="49" charset="0"/>
              </a:rPr>
              <a:t>else if </a:t>
            </a:r>
            <a:r>
              <a:rPr lang="en-US" sz="1800" dirty="0"/>
              <a:t>statements are used to specify a new condition to test, if the first condition is </a:t>
            </a:r>
            <a:r>
              <a:rPr lang="en-US" sz="1800" b="1" dirty="0">
                <a:latin typeface="Consolas" panose="020B0609020204030204" pitchFamily="49" charset="0"/>
              </a:rPr>
              <a:t>false</a:t>
            </a:r>
            <a:r>
              <a:rPr lang="en-US" sz="1800" dirty="0"/>
              <a:t>.</a:t>
            </a:r>
            <a:endParaRPr lang="en-PH" sz="1800" dirty="0"/>
          </a:p>
        </p:txBody>
      </p:sp>
      <p:sp>
        <p:nvSpPr>
          <p:cNvPr id="4" name="Slide Number Placeholder 3">
            <a:extLst>
              <a:ext uri="{FF2B5EF4-FFF2-40B4-BE49-F238E27FC236}">
                <a16:creationId xmlns:a16="http://schemas.microsoft.com/office/drawing/2014/main" id="{35C0356A-59F6-4150-B919-900CD448EC06}"/>
              </a:ext>
            </a:extLst>
          </p:cNvPr>
          <p:cNvSpPr>
            <a:spLocks noGrp="1"/>
          </p:cNvSpPr>
          <p:nvPr>
            <p:ph type="sldNum" sz="quarter" idx="12"/>
          </p:nvPr>
        </p:nvSpPr>
        <p:spPr/>
        <p:txBody>
          <a:bodyPr/>
          <a:lstStyle/>
          <a:p>
            <a:fld id="{C01389E6-C847-4AD0-B56D-D205B2EAB1EE}" type="slidenum">
              <a:rPr lang="en-US" smtClean="0"/>
              <a:t>30</a:t>
            </a:fld>
            <a:endParaRPr lang="en-US"/>
          </a:p>
        </p:txBody>
      </p:sp>
    </p:spTree>
    <p:extLst>
      <p:ext uri="{BB962C8B-B14F-4D97-AF65-F5344CB8AC3E}">
        <p14:creationId xmlns:p14="http://schemas.microsoft.com/office/powerpoint/2010/main" val="3721847711"/>
      </p:ext>
    </p:extLst>
  </p:cSld>
  <p:clrMapOvr>
    <a:masterClrMapping/>
  </p:clrMapOvr>
  <p:transition spd="slow">
    <p:cove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F0BE61-C1A0-491F-8A53-E3B817FDA483}"/>
              </a:ext>
            </a:extLst>
          </p:cNvPr>
          <p:cNvSpPr>
            <a:spLocks noGrp="1"/>
          </p:cNvSpPr>
          <p:nvPr>
            <p:ph type="title"/>
          </p:nvPr>
        </p:nvSpPr>
        <p:spPr/>
        <p:txBody>
          <a:bodyPr anchor="ctr"/>
          <a:lstStyle/>
          <a:p>
            <a:r>
              <a:rPr lang="en-PH" dirty="0"/>
              <a:t>Control Statements</a:t>
            </a:r>
          </a:p>
        </p:txBody>
      </p:sp>
      <p:sp>
        <p:nvSpPr>
          <p:cNvPr id="6" name="Content Placeholder 5">
            <a:extLst>
              <a:ext uri="{FF2B5EF4-FFF2-40B4-BE49-F238E27FC236}">
                <a16:creationId xmlns:a16="http://schemas.microsoft.com/office/drawing/2014/main" id="{52116674-E0EE-4D3E-9E8A-462609391E6C}"/>
              </a:ext>
            </a:extLst>
          </p:cNvPr>
          <p:cNvSpPr>
            <a:spLocks noGrp="1"/>
          </p:cNvSpPr>
          <p:nvPr>
            <p:ph idx="1"/>
          </p:nvPr>
        </p:nvSpPr>
        <p:spPr>
          <a:xfrm>
            <a:off x="6888165" y="987425"/>
            <a:ext cx="4450395" cy="4873625"/>
          </a:xfrm>
        </p:spPr>
        <p:txBody>
          <a:bodyPr anchor="ctr">
            <a:noAutofit/>
          </a:bodyPr>
          <a:lstStyle/>
          <a:p>
            <a:pPr marL="0" marR="0" indent="0">
              <a:lnSpc>
                <a:spcPct val="107000"/>
              </a:lnSpc>
              <a:spcBef>
                <a:spcPts val="0"/>
              </a:spcBef>
              <a:spcAft>
                <a:spcPts val="800"/>
              </a:spcAft>
              <a:buNone/>
            </a:pPr>
            <a:r>
              <a:rPr lang="en-PH" sz="12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int</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situation =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currentSituation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switch (situation) {</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case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noApproachingTrain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openTheIntersection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break;</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case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trainIsApproaching</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break;</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case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trainIsCrossing</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blockTheIntersection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break;</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case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trainHasPassed</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openTheIntersection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break;</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default: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checkForApproachingTrain</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break;</a:t>
            </a:r>
          </a:p>
          <a:p>
            <a:pPr marL="0" marR="0" indent="0">
              <a:lnSpc>
                <a:spcPct val="107000"/>
              </a:lnSpc>
              <a:spcBef>
                <a:spcPts val="0"/>
              </a:spcBef>
              <a:spcAft>
                <a:spcPts val="800"/>
              </a:spcAft>
              <a:buNone/>
            </a:pP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p>
          <a:p>
            <a:pPr marL="0" indent="0">
              <a:lnSpc>
                <a:spcPct val="107000"/>
              </a:lnSpc>
              <a:spcBef>
                <a:spcPts val="0"/>
              </a:spcBef>
              <a:spcAft>
                <a:spcPts val="800"/>
              </a:spcAft>
              <a:buNone/>
            </a:pPr>
            <a:r>
              <a:rPr lang="en-PH" sz="12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doOtherTasks</a:t>
            </a:r>
            <a:r>
              <a:rPr lang="en-PH" sz="12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2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1597A7B1-D202-43BC-9FF3-E00920A4627B}"/>
              </a:ext>
            </a:extLst>
          </p:cNvPr>
          <p:cNvSpPr>
            <a:spLocks noGrp="1"/>
          </p:cNvSpPr>
          <p:nvPr>
            <p:ph type="body" sz="half" idx="2"/>
          </p:nvPr>
        </p:nvSpPr>
        <p:spPr/>
        <p:txBody>
          <a:bodyPr anchor="t">
            <a:normAutofit lnSpcReduction="10000"/>
          </a:bodyPr>
          <a:lstStyle/>
          <a:p>
            <a:pPr marL="342900" indent="-342900">
              <a:buFont typeface="+mj-lt"/>
              <a:buAutoNum type="arabicPeriod" startAt="3"/>
            </a:pPr>
            <a:r>
              <a:rPr lang="en-PH" sz="1800" b="1" dirty="0">
                <a:latin typeface="Consolas" panose="020B0609020204030204" pitchFamily="49" charset="0"/>
              </a:rPr>
              <a:t>switch … case</a:t>
            </a:r>
          </a:p>
          <a:p>
            <a:pPr lvl="1"/>
            <a:r>
              <a:rPr lang="en-US" sz="1800" dirty="0"/>
              <a:t>A </a:t>
            </a:r>
            <a:r>
              <a:rPr lang="en-US" sz="1800" b="1" dirty="0">
                <a:latin typeface="Consolas" panose="020B0609020204030204" pitchFamily="49" charset="0"/>
              </a:rPr>
              <a:t>switch</a:t>
            </a:r>
            <a:r>
              <a:rPr lang="en-US" sz="1800" dirty="0"/>
              <a:t> statement compares the value of a variable to the values specified in </a:t>
            </a:r>
            <a:r>
              <a:rPr lang="en-US" sz="1800" b="1" dirty="0">
                <a:latin typeface="Consolas" panose="020B0609020204030204" pitchFamily="49" charset="0"/>
              </a:rPr>
              <a:t>case</a:t>
            </a:r>
            <a:r>
              <a:rPr lang="en-US" sz="1800" dirty="0"/>
              <a:t> statements.</a:t>
            </a:r>
            <a:r>
              <a:rPr lang="en-PH" sz="1800" dirty="0"/>
              <a:t> </a:t>
            </a:r>
            <a:r>
              <a:rPr lang="en-US" sz="1800" dirty="0"/>
              <a:t>When a </a:t>
            </a:r>
            <a:r>
              <a:rPr lang="en-US" sz="1800" b="1" dirty="0">
                <a:latin typeface="Consolas" panose="020B0609020204030204" pitchFamily="49" charset="0"/>
              </a:rPr>
              <a:t>case</a:t>
            </a:r>
            <a:r>
              <a:rPr lang="en-US" sz="1800" dirty="0"/>
              <a:t> statement is found whose value matches that of the variable, the code in that case statement is run.</a:t>
            </a:r>
          </a:p>
        </p:txBody>
      </p:sp>
      <p:sp>
        <p:nvSpPr>
          <p:cNvPr id="4" name="Slide Number Placeholder 3">
            <a:extLst>
              <a:ext uri="{FF2B5EF4-FFF2-40B4-BE49-F238E27FC236}">
                <a16:creationId xmlns:a16="http://schemas.microsoft.com/office/drawing/2014/main" id="{35C0356A-59F6-4150-B919-900CD448EC06}"/>
              </a:ext>
            </a:extLst>
          </p:cNvPr>
          <p:cNvSpPr>
            <a:spLocks noGrp="1"/>
          </p:cNvSpPr>
          <p:nvPr>
            <p:ph type="sldNum" sz="quarter" idx="12"/>
          </p:nvPr>
        </p:nvSpPr>
        <p:spPr/>
        <p:txBody>
          <a:bodyPr/>
          <a:lstStyle/>
          <a:p>
            <a:fld id="{C01389E6-C847-4AD0-B56D-D205B2EAB1EE}" type="slidenum">
              <a:rPr lang="en-US" smtClean="0"/>
              <a:t>31</a:t>
            </a:fld>
            <a:endParaRPr lang="en-US"/>
          </a:p>
        </p:txBody>
      </p:sp>
    </p:spTree>
    <p:extLst>
      <p:ext uri="{BB962C8B-B14F-4D97-AF65-F5344CB8AC3E}">
        <p14:creationId xmlns:p14="http://schemas.microsoft.com/office/powerpoint/2010/main" val="849498649"/>
      </p:ext>
    </p:extLst>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6955B34-AC0D-4310-A512-056F04AB548C}"/>
              </a:ext>
            </a:extLst>
          </p:cNvPr>
          <p:cNvSpPr>
            <a:spLocks noGrp="1"/>
          </p:cNvSpPr>
          <p:nvPr>
            <p:ph type="ctrTitle"/>
          </p:nvPr>
        </p:nvSpPr>
        <p:spPr>
          <a:xfrm>
            <a:off x="667569" y="5553718"/>
            <a:ext cx="7203004" cy="1054645"/>
          </a:xfrm>
        </p:spPr>
        <p:txBody>
          <a:bodyPr anchor="ctr">
            <a:normAutofit/>
          </a:bodyPr>
          <a:lstStyle/>
          <a:p>
            <a:pPr algn="l"/>
            <a:r>
              <a:rPr lang="en-PH" sz="3200" dirty="0">
                <a:solidFill>
                  <a:schemeClr val="bg1"/>
                </a:solidFill>
              </a:rPr>
              <a:t>Common Loop Statements</a:t>
            </a:r>
          </a:p>
        </p:txBody>
      </p:sp>
      <p:sp>
        <p:nvSpPr>
          <p:cNvPr id="6" name="Subtitle 5">
            <a:extLst>
              <a:ext uri="{FF2B5EF4-FFF2-40B4-BE49-F238E27FC236}">
                <a16:creationId xmlns:a16="http://schemas.microsoft.com/office/drawing/2014/main" id="{2C574C99-1ADB-4D8B-AB32-240E30C5C660}"/>
              </a:ext>
            </a:extLst>
          </p:cNvPr>
          <p:cNvSpPr>
            <a:spLocks noGrp="1"/>
          </p:cNvSpPr>
          <p:nvPr>
            <p:ph type="subTitle" idx="1"/>
          </p:nvPr>
        </p:nvSpPr>
        <p:spPr>
          <a:xfrm>
            <a:off x="8538142" y="5643349"/>
            <a:ext cx="3196658" cy="780914"/>
          </a:xfrm>
        </p:spPr>
        <p:txBody>
          <a:bodyPr anchor="ctr">
            <a:normAutofit/>
          </a:bodyPr>
          <a:lstStyle/>
          <a:p>
            <a:pPr algn="l"/>
            <a:endParaRPr lang="en-PH" sz="1200">
              <a:solidFill>
                <a:schemeClr val="bg1"/>
              </a:solidFill>
            </a:endParaRPr>
          </a:p>
        </p:txBody>
      </p:sp>
      <p:pic>
        <p:nvPicPr>
          <p:cNvPr id="8" name="Picture 7">
            <a:extLst>
              <a:ext uri="{FF2B5EF4-FFF2-40B4-BE49-F238E27FC236}">
                <a16:creationId xmlns:a16="http://schemas.microsoft.com/office/drawing/2014/main" id="{80BA78C3-AF30-4F53-9C9C-1D60837EC65A}"/>
              </a:ext>
            </a:extLst>
          </p:cNvPr>
          <p:cNvPicPr>
            <a:picLocks noChangeAspect="1"/>
          </p:cNvPicPr>
          <p:nvPr/>
        </p:nvPicPr>
        <p:blipFill rotWithShape="1">
          <a:blip r:embed="rId2"/>
          <a:srcRect t="2" b="21326"/>
          <a:stretch/>
        </p:blipFill>
        <p:spPr>
          <a:xfrm>
            <a:off x="2181487" y="457200"/>
            <a:ext cx="7835751" cy="4407647"/>
          </a:xfrm>
          <a:prstGeom prst="rect">
            <a:avLst/>
          </a:prstGeom>
        </p:spPr>
      </p:pic>
      <p:sp>
        <p:nvSpPr>
          <p:cNvPr id="4" name="Slide Number Placeholder 3">
            <a:extLst>
              <a:ext uri="{FF2B5EF4-FFF2-40B4-BE49-F238E27FC236}">
                <a16:creationId xmlns:a16="http://schemas.microsoft.com/office/drawing/2014/main" id="{939C14A9-CC2E-4CFA-8A54-EDBB925D0E8C}"/>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pPr>
                <a:spcAft>
                  <a:spcPts val="600"/>
                </a:spcAft>
              </a:pPr>
              <a:t>32</a:t>
            </a:fld>
            <a:endParaRPr lang="en-US"/>
          </a:p>
        </p:txBody>
      </p:sp>
    </p:spTree>
    <p:extLst>
      <p:ext uri="{BB962C8B-B14F-4D97-AF65-F5344CB8AC3E}">
        <p14:creationId xmlns:p14="http://schemas.microsoft.com/office/powerpoint/2010/main" val="2591033420"/>
      </p:ext>
    </p:extLst>
  </p:cSld>
  <p:clrMapOvr>
    <a:masterClrMapping/>
  </p:clrMapOvr>
  <p:transition spd="slow">
    <p:cove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6123AEC-1FE6-42C1-82B1-B155F27AAEEC}"/>
              </a:ext>
            </a:extLst>
          </p:cNvPr>
          <p:cNvSpPr>
            <a:spLocks noGrp="1"/>
          </p:cNvSpPr>
          <p:nvPr>
            <p:ph type="title"/>
          </p:nvPr>
        </p:nvSpPr>
        <p:spPr/>
        <p:txBody>
          <a:bodyPr anchor="ctr"/>
          <a:lstStyle/>
          <a:p>
            <a:r>
              <a:rPr lang="en-PH" sz="3200" dirty="0"/>
              <a:t>Common Loop Statements</a:t>
            </a:r>
            <a:endParaRPr lang="en-PH" dirty="0"/>
          </a:p>
        </p:txBody>
      </p:sp>
      <p:sp>
        <p:nvSpPr>
          <p:cNvPr id="9" name="Content Placeholder 8">
            <a:extLst>
              <a:ext uri="{FF2B5EF4-FFF2-40B4-BE49-F238E27FC236}">
                <a16:creationId xmlns:a16="http://schemas.microsoft.com/office/drawing/2014/main" id="{7F389E31-DBA8-4488-B486-4190DCBC71E1}"/>
              </a:ext>
            </a:extLst>
          </p:cNvPr>
          <p:cNvSpPr>
            <a:spLocks noGrp="1"/>
          </p:cNvSpPr>
          <p:nvPr>
            <p:ph idx="1"/>
          </p:nvPr>
        </p:nvSpPr>
        <p:spPr>
          <a:xfrm>
            <a:off x="6888164" y="987425"/>
            <a:ext cx="4450395" cy="4873625"/>
          </a:xfrm>
        </p:spPr>
        <p:txBody>
          <a:bodyPr anchor="ctr"/>
          <a:lstStyle/>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byte end = 255;</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byte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 0;</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for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&lt;= end;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 {</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sendToRegister</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delay(100);</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Placeholder 9">
            <a:extLst>
              <a:ext uri="{FF2B5EF4-FFF2-40B4-BE49-F238E27FC236}">
                <a16:creationId xmlns:a16="http://schemas.microsoft.com/office/drawing/2014/main" id="{B0798AAC-066D-497C-B55A-C8C7635E5EDD}"/>
              </a:ext>
            </a:extLst>
          </p:cNvPr>
          <p:cNvSpPr>
            <a:spLocks noGrp="1"/>
          </p:cNvSpPr>
          <p:nvPr>
            <p:ph type="body" sz="half" idx="2"/>
          </p:nvPr>
        </p:nvSpPr>
        <p:spPr/>
        <p:txBody>
          <a:bodyPr>
            <a:normAutofit/>
          </a:bodyPr>
          <a:lstStyle/>
          <a:p>
            <a:pPr marL="342900" indent="-342900">
              <a:buFont typeface="+mj-lt"/>
              <a:buAutoNum type="arabicPeriod"/>
            </a:pPr>
            <a:r>
              <a:rPr lang="en-PH" sz="1800" b="1" dirty="0">
                <a:latin typeface="Consolas" panose="020B0609020204030204" pitchFamily="49" charset="0"/>
              </a:rPr>
              <a:t>for </a:t>
            </a:r>
            <a:r>
              <a:rPr lang="en-PH" sz="1800" dirty="0">
                <a:latin typeface="Avenir Next LT Pro (Body)"/>
              </a:rPr>
              <a:t>loop</a:t>
            </a:r>
          </a:p>
          <a:p>
            <a:pPr lvl="1"/>
            <a:r>
              <a:rPr lang="en-US" sz="1800" dirty="0">
                <a:latin typeface="Avenir Next LT Pro (Body)"/>
              </a:rPr>
              <a:t>used to repeat a block of statements enclosed in curly braces. An increment counter (usually </a:t>
            </a:r>
            <a:r>
              <a:rPr lang="en-US" sz="1800" b="1" dirty="0" err="1">
                <a:latin typeface="Consolas" panose="020B0609020204030204" pitchFamily="49" charset="0"/>
              </a:rPr>
              <a:t>i</a:t>
            </a:r>
            <a:r>
              <a:rPr lang="en-US" sz="1800" dirty="0">
                <a:latin typeface="Avenir Next LT Pro (Body)"/>
              </a:rPr>
              <a:t>) is used to increment and terminate the loop.</a:t>
            </a:r>
            <a:endParaRPr lang="en-PH" sz="1800" dirty="0">
              <a:latin typeface="Avenir Next LT Pro (Body)"/>
            </a:endParaRPr>
          </a:p>
        </p:txBody>
      </p:sp>
      <p:sp>
        <p:nvSpPr>
          <p:cNvPr id="4" name="Slide Number Placeholder 3">
            <a:extLst>
              <a:ext uri="{FF2B5EF4-FFF2-40B4-BE49-F238E27FC236}">
                <a16:creationId xmlns:a16="http://schemas.microsoft.com/office/drawing/2014/main" id="{469C6CB5-4C3D-4922-AAF1-3EC7B0B9CAF0}"/>
              </a:ext>
            </a:extLst>
          </p:cNvPr>
          <p:cNvSpPr>
            <a:spLocks noGrp="1"/>
          </p:cNvSpPr>
          <p:nvPr>
            <p:ph type="sldNum" sz="quarter" idx="12"/>
          </p:nvPr>
        </p:nvSpPr>
        <p:spPr/>
        <p:txBody>
          <a:bodyPr/>
          <a:lstStyle/>
          <a:p>
            <a:fld id="{C01389E6-C847-4AD0-B56D-D205B2EAB1EE}" type="slidenum">
              <a:rPr lang="en-US" smtClean="0"/>
              <a:t>33</a:t>
            </a:fld>
            <a:endParaRPr lang="en-US"/>
          </a:p>
        </p:txBody>
      </p:sp>
    </p:spTree>
    <p:extLst>
      <p:ext uri="{BB962C8B-B14F-4D97-AF65-F5344CB8AC3E}">
        <p14:creationId xmlns:p14="http://schemas.microsoft.com/office/powerpoint/2010/main" val="549121386"/>
      </p:ext>
    </p:extLst>
  </p:cSld>
  <p:clrMapOvr>
    <a:masterClrMapping/>
  </p:clrMapOvr>
  <p:transition spd="slow">
    <p:cove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6123AEC-1FE6-42C1-82B1-B155F27AAEEC}"/>
              </a:ext>
            </a:extLst>
          </p:cNvPr>
          <p:cNvSpPr>
            <a:spLocks noGrp="1"/>
          </p:cNvSpPr>
          <p:nvPr>
            <p:ph type="title"/>
          </p:nvPr>
        </p:nvSpPr>
        <p:spPr/>
        <p:txBody>
          <a:bodyPr anchor="ctr"/>
          <a:lstStyle/>
          <a:p>
            <a:r>
              <a:rPr lang="en-PH" sz="3200" dirty="0"/>
              <a:t>Common Loop Statements</a:t>
            </a:r>
            <a:endParaRPr lang="en-PH" dirty="0"/>
          </a:p>
        </p:txBody>
      </p:sp>
      <p:sp>
        <p:nvSpPr>
          <p:cNvPr id="9" name="Content Placeholder 8">
            <a:extLst>
              <a:ext uri="{FF2B5EF4-FFF2-40B4-BE49-F238E27FC236}">
                <a16:creationId xmlns:a16="http://schemas.microsoft.com/office/drawing/2014/main" id="{7F389E31-DBA8-4488-B486-4190DCBC71E1}"/>
              </a:ext>
            </a:extLst>
          </p:cNvPr>
          <p:cNvSpPr>
            <a:spLocks noGrp="1"/>
          </p:cNvSpPr>
          <p:nvPr>
            <p:ph idx="1"/>
          </p:nvPr>
        </p:nvSpPr>
        <p:spPr>
          <a:xfrm>
            <a:off x="6888164" y="987425"/>
            <a:ext cx="4450395" cy="4873625"/>
          </a:xfrm>
        </p:spPr>
        <p:txBody>
          <a:bodyPr anchor="ctr"/>
          <a:lstStyle/>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byte end = 256;</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byte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 0;</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while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&lt; end) {</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latin typeface="Consolas" panose="020B0609020204030204" pitchFamily="49" charset="0"/>
                <a:ea typeface="Calibri" panose="020F0502020204030204" pitchFamily="34" charset="0"/>
                <a:cs typeface="Times New Roman" panose="02020603050405020304" pitchFamily="18" charset="0"/>
              </a:rPr>
              <a:t>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sendToRegister</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delay(100);</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r>
              <a:rPr lang="en-PH" sz="1800" dirty="0" err="1">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i</a:t>
            </a: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 ++;</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PH" sz="1800" dirty="0">
                <a:solidFill>
                  <a:schemeClr val="accent4"/>
                </a:solidFill>
                <a:effectLst/>
                <a:latin typeface="Consolas" panose="020B0609020204030204" pitchFamily="49" charset="0"/>
                <a:ea typeface="Calibri" panose="020F0502020204030204" pitchFamily="34" charset="0"/>
                <a:cs typeface="Times New Roman" panose="02020603050405020304" pitchFamily="18" charset="0"/>
              </a:rPr>
              <a:t>}</a:t>
            </a:r>
            <a:endParaRPr lang="en-PH" sz="18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Placeholder 9">
            <a:extLst>
              <a:ext uri="{FF2B5EF4-FFF2-40B4-BE49-F238E27FC236}">
                <a16:creationId xmlns:a16="http://schemas.microsoft.com/office/drawing/2014/main" id="{B0798AAC-066D-497C-B55A-C8C7635E5EDD}"/>
              </a:ext>
            </a:extLst>
          </p:cNvPr>
          <p:cNvSpPr>
            <a:spLocks noGrp="1"/>
          </p:cNvSpPr>
          <p:nvPr>
            <p:ph type="body" sz="half" idx="2"/>
          </p:nvPr>
        </p:nvSpPr>
        <p:spPr/>
        <p:txBody>
          <a:bodyPr>
            <a:normAutofit/>
          </a:bodyPr>
          <a:lstStyle/>
          <a:p>
            <a:pPr marL="342900" indent="-342900">
              <a:buFont typeface="+mj-lt"/>
              <a:buAutoNum type="arabicPeriod"/>
            </a:pPr>
            <a:r>
              <a:rPr lang="en-PH" sz="1800" b="1" dirty="0">
                <a:latin typeface="Consolas" panose="020B0609020204030204" pitchFamily="49" charset="0"/>
              </a:rPr>
              <a:t>while </a:t>
            </a:r>
            <a:r>
              <a:rPr lang="en-PH" sz="1800" dirty="0">
                <a:latin typeface="Avenir Next LT Pro (Body)"/>
              </a:rPr>
              <a:t>loop</a:t>
            </a:r>
          </a:p>
          <a:p>
            <a:pPr lvl="1"/>
            <a:r>
              <a:rPr lang="en-US" sz="1800" dirty="0">
                <a:latin typeface="Avenir Next LT Pro (Body)"/>
              </a:rPr>
              <a:t>will loop continuously until the expression inside the parenthesis becomes false. Something must change the tested variable, or the while loop will never exit.</a:t>
            </a:r>
            <a:endParaRPr lang="en-PH" sz="1800" dirty="0">
              <a:latin typeface="Avenir Next LT Pro (Body)"/>
            </a:endParaRPr>
          </a:p>
        </p:txBody>
      </p:sp>
      <p:sp>
        <p:nvSpPr>
          <p:cNvPr id="4" name="Slide Number Placeholder 3">
            <a:extLst>
              <a:ext uri="{FF2B5EF4-FFF2-40B4-BE49-F238E27FC236}">
                <a16:creationId xmlns:a16="http://schemas.microsoft.com/office/drawing/2014/main" id="{469C6CB5-4C3D-4922-AAF1-3EC7B0B9CAF0}"/>
              </a:ext>
            </a:extLst>
          </p:cNvPr>
          <p:cNvSpPr>
            <a:spLocks noGrp="1"/>
          </p:cNvSpPr>
          <p:nvPr>
            <p:ph type="sldNum" sz="quarter" idx="12"/>
          </p:nvPr>
        </p:nvSpPr>
        <p:spPr/>
        <p:txBody>
          <a:bodyPr/>
          <a:lstStyle/>
          <a:p>
            <a:fld id="{C01389E6-C847-4AD0-B56D-D205B2EAB1EE}" type="slidenum">
              <a:rPr lang="en-US" smtClean="0"/>
              <a:t>34</a:t>
            </a:fld>
            <a:endParaRPr lang="en-US"/>
          </a:p>
        </p:txBody>
      </p:sp>
    </p:spTree>
    <p:extLst>
      <p:ext uri="{BB962C8B-B14F-4D97-AF65-F5344CB8AC3E}">
        <p14:creationId xmlns:p14="http://schemas.microsoft.com/office/powerpoint/2010/main" val="434689291"/>
      </p:ext>
    </p:extLst>
  </p:cSld>
  <p:clrMapOvr>
    <a:masterClrMapping/>
  </p:clrMapOvr>
  <p:transition spd="slow">
    <p:cover/>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a:extLst>
              <a:ext uri="{FF2B5EF4-FFF2-40B4-BE49-F238E27FC236}">
                <a16:creationId xmlns:a16="http://schemas.microsoft.com/office/drawing/2014/main" id="{BC924567-5C6B-498E-B051-DF21A9A4A37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9"/>
          <a:stretch/>
        </p:blipFill>
        <p:spPr>
          <a:xfrm>
            <a:off x="20" y="-1"/>
            <a:ext cx="12191980" cy="6857571"/>
          </a:xfrm>
          <a:prstGeom prst="rect">
            <a:avLst/>
          </a:prstGeom>
        </p:spPr>
      </p:pic>
      <p:sp>
        <p:nvSpPr>
          <p:cNvPr id="12" name="Rectangle 11">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BFA2A3-5BFD-4463-A4BA-8DD1FF8E6C55}"/>
              </a:ext>
            </a:extLst>
          </p:cNvPr>
          <p:cNvSpPr>
            <a:spLocks noGrp="1"/>
          </p:cNvSpPr>
          <p:nvPr>
            <p:ph type="ctrTitle"/>
          </p:nvPr>
        </p:nvSpPr>
        <p:spPr>
          <a:xfrm>
            <a:off x="1619534" y="504966"/>
            <a:ext cx="8952932" cy="3043213"/>
          </a:xfrm>
        </p:spPr>
        <p:txBody>
          <a:bodyPr anchor="b">
            <a:normAutofit/>
          </a:bodyPr>
          <a:lstStyle/>
          <a:p>
            <a:r>
              <a:rPr lang="en-PH" dirty="0">
                <a:solidFill>
                  <a:schemeClr val="bg1"/>
                </a:solidFill>
              </a:rPr>
              <a:t>Part 4: Demo </a:t>
            </a:r>
            <a:br>
              <a:rPr lang="en-PH" dirty="0">
                <a:solidFill>
                  <a:schemeClr val="bg1"/>
                </a:solidFill>
              </a:rPr>
            </a:br>
            <a:r>
              <a:rPr lang="en-PH" dirty="0">
                <a:solidFill>
                  <a:schemeClr val="bg1"/>
                </a:solidFill>
              </a:rPr>
              <a:t>(Shift Register)</a:t>
            </a:r>
          </a:p>
        </p:txBody>
      </p:sp>
      <p:sp>
        <p:nvSpPr>
          <p:cNvPr id="3" name="Subtitle 2">
            <a:extLst>
              <a:ext uri="{FF2B5EF4-FFF2-40B4-BE49-F238E27FC236}">
                <a16:creationId xmlns:a16="http://schemas.microsoft.com/office/drawing/2014/main" id="{E7F9A574-DE66-4206-A256-E3C60351EBA9}"/>
              </a:ext>
            </a:extLst>
          </p:cNvPr>
          <p:cNvSpPr>
            <a:spLocks noGrp="1"/>
          </p:cNvSpPr>
          <p:nvPr>
            <p:ph type="subTitle" idx="1"/>
          </p:nvPr>
        </p:nvSpPr>
        <p:spPr>
          <a:xfrm>
            <a:off x="2950191" y="3749746"/>
            <a:ext cx="6291618" cy="2208321"/>
          </a:xfrm>
        </p:spPr>
        <p:txBody>
          <a:bodyPr anchor="t">
            <a:normAutofit/>
          </a:bodyPr>
          <a:lstStyle/>
          <a:p>
            <a:endParaRPr lang="en-PH">
              <a:solidFill>
                <a:schemeClr val="bg1"/>
              </a:solidFill>
            </a:endParaRPr>
          </a:p>
        </p:txBody>
      </p:sp>
      <p:sp>
        <p:nvSpPr>
          <p:cNvPr id="4" name="Slide Number Placeholder 3">
            <a:extLst>
              <a:ext uri="{FF2B5EF4-FFF2-40B4-BE49-F238E27FC236}">
                <a16:creationId xmlns:a16="http://schemas.microsoft.com/office/drawing/2014/main" id="{4AA8C57D-A4C1-460D-866E-5F74F0C9666F}"/>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pPr>
                <a:spcAft>
                  <a:spcPts val="600"/>
                </a:spcAft>
              </a:pPr>
              <a:t>35</a:t>
            </a:fld>
            <a:endParaRPr lang="en-US"/>
          </a:p>
        </p:txBody>
      </p:sp>
    </p:spTree>
    <p:extLst>
      <p:ext uri="{BB962C8B-B14F-4D97-AF65-F5344CB8AC3E}">
        <p14:creationId xmlns:p14="http://schemas.microsoft.com/office/powerpoint/2010/main" val="66071248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5E5919D-40F4-4E90-A0DA-2D8914D86F3B}"/>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4:</a:t>
            </a:r>
            <a:br>
              <a:rPr lang="en-US" sz="1600" dirty="0">
                <a:solidFill>
                  <a:schemeClr val="bg1"/>
                </a:solidFill>
              </a:rPr>
            </a:br>
            <a:r>
              <a:rPr lang="en-US" sz="1600" dirty="0">
                <a:solidFill>
                  <a:schemeClr val="bg1"/>
                </a:solidFill>
              </a:rPr>
              <a:t>Demo </a:t>
            </a:r>
            <a:br>
              <a:rPr lang="en-US" sz="1600" dirty="0">
                <a:solidFill>
                  <a:schemeClr val="bg1"/>
                </a:solidFill>
              </a:rPr>
            </a:br>
            <a:r>
              <a:rPr lang="en-US" sz="1600" dirty="0">
                <a:solidFill>
                  <a:schemeClr val="bg1"/>
                </a:solidFill>
              </a:rPr>
              <a:t>(Shift Register)</a:t>
            </a:r>
            <a:endParaRPr lang="en-PH" sz="1600" dirty="0">
              <a:solidFill>
                <a:schemeClr val="bg1"/>
              </a:solidFill>
            </a:endParaRPr>
          </a:p>
        </p:txBody>
      </p:sp>
      <p:sp>
        <p:nvSpPr>
          <p:cNvPr id="3" name="Content Placeholder 2">
            <a:extLst>
              <a:ext uri="{FF2B5EF4-FFF2-40B4-BE49-F238E27FC236}">
                <a16:creationId xmlns:a16="http://schemas.microsoft.com/office/drawing/2014/main" id="{4085EADA-C968-445E-917F-902B8DC443E5}"/>
              </a:ext>
            </a:extLst>
          </p:cNvPr>
          <p:cNvSpPr>
            <a:spLocks noGrp="1"/>
          </p:cNvSpPr>
          <p:nvPr>
            <p:ph idx="1"/>
          </p:nvPr>
        </p:nvSpPr>
        <p:spPr>
          <a:xfrm>
            <a:off x="4777409" y="1028702"/>
            <a:ext cx="6273972" cy="4843462"/>
          </a:xfrm>
        </p:spPr>
        <p:txBody>
          <a:bodyPr anchor="ctr">
            <a:normAutofit/>
          </a:bodyPr>
          <a:lstStyle/>
          <a:p>
            <a:pPr marL="0" indent="0">
              <a:buNone/>
            </a:pPr>
            <a:r>
              <a:rPr lang="en-PH" sz="2400" b="1" dirty="0"/>
              <a:t>What is a Shift Register?</a:t>
            </a:r>
          </a:p>
          <a:p>
            <a:r>
              <a:rPr lang="en-US" sz="1800" dirty="0"/>
              <a:t>A shift register allows you to expand the number of I/O pins you can use from your Arduino board (or any MCU for that matter).</a:t>
            </a:r>
          </a:p>
          <a:p>
            <a:r>
              <a:rPr lang="en-US" sz="1800" dirty="0"/>
              <a:t>The </a:t>
            </a:r>
            <a:r>
              <a:rPr lang="en-US" sz="1800" b="1" dirty="0"/>
              <a:t>74HC595</a:t>
            </a:r>
            <a:r>
              <a:rPr lang="en-US" sz="1800" dirty="0"/>
              <a:t> shift register (nicknamed ‘595’), is a popular shift register used for these configurations.</a:t>
            </a:r>
          </a:p>
          <a:p>
            <a:r>
              <a:rPr lang="en-US" sz="1800" dirty="0"/>
              <a:t>These are often used for the purpose of saving pins on the microcontroller, as every microcontroller has a limited number of I/O pins (GPIO).</a:t>
            </a:r>
            <a:endParaRPr lang="en-PH" sz="1800" dirty="0"/>
          </a:p>
        </p:txBody>
      </p:sp>
      <p:sp>
        <p:nvSpPr>
          <p:cNvPr id="4" name="Slide Number Placeholder 3">
            <a:extLst>
              <a:ext uri="{FF2B5EF4-FFF2-40B4-BE49-F238E27FC236}">
                <a16:creationId xmlns:a16="http://schemas.microsoft.com/office/drawing/2014/main" id="{B84785BC-FEA8-42CE-B061-668A80A5BF5A}"/>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solidFill>
                  <a:schemeClr val="tx1"/>
                </a:solidFill>
              </a:rPr>
              <a:pPr>
                <a:spcAft>
                  <a:spcPts val="600"/>
                </a:spcAft>
              </a:pPr>
              <a:t>36</a:t>
            </a:fld>
            <a:endParaRPr lang="en-US">
              <a:solidFill>
                <a:schemeClr val="tx1"/>
              </a:solidFill>
            </a:endParaRPr>
          </a:p>
        </p:txBody>
      </p:sp>
    </p:spTree>
    <p:extLst>
      <p:ext uri="{BB962C8B-B14F-4D97-AF65-F5344CB8AC3E}">
        <p14:creationId xmlns:p14="http://schemas.microsoft.com/office/powerpoint/2010/main" val="373597818"/>
      </p:ext>
    </p:extLst>
  </p:cSld>
  <p:clrMapOvr>
    <a:masterClrMapping/>
  </p:clrMapOvr>
  <p:transition spd="slow">
    <p:cove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5E5919D-40F4-4E90-A0DA-2D8914D86F3B}"/>
              </a:ext>
            </a:extLst>
          </p:cNvPr>
          <p:cNvSpPr>
            <a:spLocks noGrp="1"/>
          </p:cNvSpPr>
          <p:nvPr>
            <p:ph type="title"/>
          </p:nvPr>
        </p:nvSpPr>
        <p:spPr>
          <a:xfrm>
            <a:off x="387927" y="1028701"/>
            <a:ext cx="3248863" cy="3020785"/>
          </a:xfrm>
        </p:spPr>
        <p:txBody>
          <a:bodyPr anchor="ctr">
            <a:normAutofit/>
          </a:bodyPr>
          <a:lstStyle/>
          <a:p>
            <a:r>
              <a:rPr lang="en-US" sz="1600" dirty="0">
                <a:solidFill>
                  <a:schemeClr val="bg1"/>
                </a:solidFill>
              </a:rPr>
              <a:t>Part 4:</a:t>
            </a:r>
            <a:br>
              <a:rPr lang="en-US" sz="1600" dirty="0">
                <a:solidFill>
                  <a:schemeClr val="bg1"/>
                </a:solidFill>
              </a:rPr>
            </a:br>
            <a:r>
              <a:rPr lang="en-US" sz="1600" dirty="0">
                <a:solidFill>
                  <a:schemeClr val="bg1"/>
                </a:solidFill>
              </a:rPr>
              <a:t>Demo </a:t>
            </a:r>
            <a:br>
              <a:rPr lang="en-US" sz="1600" dirty="0">
                <a:solidFill>
                  <a:schemeClr val="bg1"/>
                </a:solidFill>
              </a:rPr>
            </a:br>
            <a:r>
              <a:rPr lang="en-US" sz="1600" dirty="0">
                <a:solidFill>
                  <a:schemeClr val="bg1"/>
                </a:solidFill>
              </a:rPr>
              <a:t>(Shift Register)</a:t>
            </a:r>
            <a:endParaRPr lang="en-PH" sz="1600" dirty="0">
              <a:solidFill>
                <a:schemeClr val="bg1"/>
              </a:solidFill>
            </a:endParaRPr>
          </a:p>
        </p:txBody>
      </p:sp>
      <p:graphicFrame>
        <p:nvGraphicFramePr>
          <p:cNvPr id="5" name="Table 5">
            <a:extLst>
              <a:ext uri="{FF2B5EF4-FFF2-40B4-BE49-F238E27FC236}">
                <a16:creationId xmlns:a16="http://schemas.microsoft.com/office/drawing/2014/main" id="{84F84DFB-52E3-4E85-8840-9BE9FCDED3A0}"/>
              </a:ext>
            </a:extLst>
          </p:cNvPr>
          <p:cNvGraphicFramePr>
            <a:graphicFrameLocks noGrp="1"/>
          </p:cNvGraphicFramePr>
          <p:nvPr>
            <p:ph idx="1"/>
            <p:extLst>
              <p:ext uri="{D42A27DB-BD31-4B8C-83A1-F6EECF244321}">
                <p14:modId xmlns:p14="http://schemas.microsoft.com/office/powerpoint/2010/main" val="3134969108"/>
              </p:ext>
            </p:extLst>
          </p:nvPr>
        </p:nvGraphicFramePr>
        <p:xfrm>
          <a:off x="4368182" y="1629248"/>
          <a:ext cx="7435893" cy="4226560"/>
        </p:xfrm>
        <a:graphic>
          <a:graphicData uri="http://schemas.openxmlformats.org/drawingml/2006/table">
            <a:tbl>
              <a:tblPr firstRow="1" bandRow="1">
                <a:tableStyleId>{00A15C55-8517-42AA-B614-E9B94910E393}</a:tableStyleId>
              </a:tblPr>
              <a:tblGrid>
                <a:gridCol w="1512219">
                  <a:extLst>
                    <a:ext uri="{9D8B030D-6E8A-4147-A177-3AD203B41FA5}">
                      <a16:colId xmlns:a16="http://schemas.microsoft.com/office/drawing/2014/main" val="55093049"/>
                    </a:ext>
                  </a:extLst>
                </a:gridCol>
                <a:gridCol w="2047358">
                  <a:extLst>
                    <a:ext uri="{9D8B030D-6E8A-4147-A177-3AD203B41FA5}">
                      <a16:colId xmlns:a16="http://schemas.microsoft.com/office/drawing/2014/main" val="3647558025"/>
                    </a:ext>
                  </a:extLst>
                </a:gridCol>
                <a:gridCol w="3876316">
                  <a:extLst>
                    <a:ext uri="{9D8B030D-6E8A-4147-A177-3AD203B41FA5}">
                      <a16:colId xmlns:a16="http://schemas.microsoft.com/office/drawing/2014/main" val="2785551037"/>
                    </a:ext>
                  </a:extLst>
                </a:gridCol>
              </a:tblGrid>
              <a:tr h="370840">
                <a:tc gridSpan="3">
                  <a:txBody>
                    <a:bodyPr/>
                    <a:lstStyle/>
                    <a:p>
                      <a:r>
                        <a:rPr lang="en-PH" dirty="0"/>
                        <a:t>74HC595 Pins</a:t>
                      </a:r>
                    </a:p>
                  </a:txBody>
                  <a:tcPr anchor="ctr"/>
                </a:tc>
                <a:tc hMerge="1">
                  <a:txBody>
                    <a:bodyPr/>
                    <a:lstStyle/>
                    <a:p>
                      <a:r>
                        <a:rPr lang="en-PH" dirty="0"/>
                        <a:t>74HC595 Pins</a:t>
                      </a:r>
                    </a:p>
                  </a:txBody>
                  <a:tcPr anchor="ctr"/>
                </a:tc>
                <a:tc hMerge="1">
                  <a:txBody>
                    <a:bodyPr/>
                    <a:lstStyle/>
                    <a:p>
                      <a:endParaRPr lang="en-PH" dirty="0"/>
                    </a:p>
                  </a:txBody>
                  <a:tcPr/>
                </a:tc>
                <a:extLst>
                  <a:ext uri="{0D108BD9-81ED-4DB2-BD59-A6C34878D82A}">
                    <a16:rowId xmlns:a16="http://schemas.microsoft.com/office/drawing/2014/main" val="401440621"/>
                  </a:ext>
                </a:extLst>
              </a:tr>
              <a:tr h="370840">
                <a:tc>
                  <a:txBody>
                    <a:bodyPr/>
                    <a:lstStyle/>
                    <a:p>
                      <a:r>
                        <a:rPr lang="en-PH" b="1" dirty="0"/>
                        <a:t>Pin Number</a:t>
                      </a:r>
                    </a:p>
                  </a:txBody>
                  <a:tcPr anchor="ctr"/>
                </a:tc>
                <a:tc>
                  <a:txBody>
                    <a:bodyPr/>
                    <a:lstStyle/>
                    <a:p>
                      <a:r>
                        <a:rPr lang="en-PH" b="1" dirty="0"/>
                        <a:t>Label</a:t>
                      </a:r>
                    </a:p>
                  </a:txBody>
                  <a:tcPr anchor="ctr"/>
                </a:tc>
                <a:tc>
                  <a:txBody>
                    <a:bodyPr/>
                    <a:lstStyle/>
                    <a:p>
                      <a:r>
                        <a:rPr lang="en-PH" b="1" dirty="0"/>
                        <a:t>Description</a:t>
                      </a:r>
                    </a:p>
                  </a:txBody>
                  <a:tcPr anchor="ctr"/>
                </a:tc>
                <a:extLst>
                  <a:ext uri="{0D108BD9-81ED-4DB2-BD59-A6C34878D82A}">
                    <a16:rowId xmlns:a16="http://schemas.microsoft.com/office/drawing/2014/main" val="645705142"/>
                  </a:ext>
                </a:extLst>
              </a:tr>
              <a:tr h="370840">
                <a:tc>
                  <a:txBody>
                    <a:bodyPr/>
                    <a:lstStyle/>
                    <a:p>
                      <a:pPr algn="r"/>
                      <a:r>
                        <a:rPr lang="en-PH" sz="1400" dirty="0"/>
                        <a:t>8</a:t>
                      </a:r>
                    </a:p>
                  </a:txBody>
                  <a:tcPr anchor="ctr"/>
                </a:tc>
                <a:tc>
                  <a:txBody>
                    <a:bodyPr/>
                    <a:lstStyle/>
                    <a:p>
                      <a:r>
                        <a:rPr lang="en-PH" sz="1400" dirty="0"/>
                        <a:t>GND (ground)</a:t>
                      </a:r>
                    </a:p>
                  </a:txBody>
                  <a:tcPr anchor="ctr"/>
                </a:tc>
                <a:tc>
                  <a:txBody>
                    <a:bodyPr/>
                    <a:lstStyle/>
                    <a:p>
                      <a:r>
                        <a:rPr lang="en-PH" sz="1400" dirty="0"/>
                        <a:t>Circuit ground</a:t>
                      </a:r>
                    </a:p>
                  </a:txBody>
                  <a:tcPr anchor="ctr"/>
                </a:tc>
                <a:extLst>
                  <a:ext uri="{0D108BD9-81ED-4DB2-BD59-A6C34878D82A}">
                    <a16:rowId xmlns:a16="http://schemas.microsoft.com/office/drawing/2014/main" val="2725905066"/>
                  </a:ext>
                </a:extLst>
              </a:tr>
              <a:tr h="370840">
                <a:tc>
                  <a:txBody>
                    <a:bodyPr/>
                    <a:lstStyle/>
                    <a:p>
                      <a:pPr algn="r"/>
                      <a:r>
                        <a:rPr lang="en-PH" sz="1400" dirty="0"/>
                        <a:t>9</a:t>
                      </a:r>
                    </a:p>
                  </a:txBody>
                  <a:tcPr anchor="ctr"/>
                </a:tc>
                <a:tc>
                  <a:txBody>
                    <a:bodyPr/>
                    <a:lstStyle/>
                    <a:p>
                      <a:r>
                        <a:rPr lang="en-PH" sz="1400" dirty="0"/>
                        <a:t>Q7’ (serial data output)</a:t>
                      </a:r>
                    </a:p>
                  </a:txBody>
                  <a:tcPr anchor="ctr"/>
                </a:tc>
                <a:tc>
                  <a:txBody>
                    <a:bodyPr/>
                    <a:lstStyle/>
                    <a:p>
                      <a:r>
                        <a:rPr lang="en-PH" sz="1400" dirty="0"/>
                        <a:t>Overflowing bits go here</a:t>
                      </a:r>
                    </a:p>
                  </a:txBody>
                  <a:tcPr anchor="ctr"/>
                </a:tc>
                <a:extLst>
                  <a:ext uri="{0D108BD9-81ED-4DB2-BD59-A6C34878D82A}">
                    <a16:rowId xmlns:a16="http://schemas.microsoft.com/office/drawing/2014/main" val="2275581621"/>
                  </a:ext>
                </a:extLst>
              </a:tr>
              <a:tr h="370840">
                <a:tc>
                  <a:txBody>
                    <a:bodyPr/>
                    <a:lstStyle/>
                    <a:p>
                      <a:pPr algn="r"/>
                      <a:r>
                        <a:rPr lang="en-PH" sz="1400" dirty="0"/>
                        <a:t>10</a:t>
                      </a:r>
                    </a:p>
                  </a:txBody>
                  <a:tcPr anchor="ctr"/>
                </a:tc>
                <a:tc>
                  <a:txBody>
                    <a:bodyPr/>
                    <a:lstStyle/>
                    <a:p>
                      <a:r>
                        <a:rPr lang="en-PH" sz="1400" dirty="0"/>
                        <a:t>MR (master reset)</a:t>
                      </a:r>
                    </a:p>
                  </a:txBody>
                  <a:tcPr anchor="ctr"/>
                </a:tc>
                <a:tc>
                  <a:txBody>
                    <a:bodyPr/>
                    <a:lstStyle/>
                    <a:p>
                      <a:r>
                        <a:rPr lang="en-PH" sz="1400" dirty="0"/>
                        <a:t>LOW = reset, HIGH = don’t reset</a:t>
                      </a:r>
                    </a:p>
                  </a:txBody>
                  <a:tcPr anchor="ctr"/>
                </a:tc>
                <a:extLst>
                  <a:ext uri="{0D108BD9-81ED-4DB2-BD59-A6C34878D82A}">
                    <a16:rowId xmlns:a16="http://schemas.microsoft.com/office/drawing/2014/main" val="813085118"/>
                  </a:ext>
                </a:extLst>
              </a:tr>
              <a:tr h="370840">
                <a:tc>
                  <a:txBody>
                    <a:bodyPr/>
                    <a:lstStyle/>
                    <a:p>
                      <a:pPr algn="r"/>
                      <a:r>
                        <a:rPr lang="en-PH" sz="1400" dirty="0"/>
                        <a:t>11</a:t>
                      </a:r>
                    </a:p>
                  </a:txBody>
                  <a:tcPr anchor="ctr"/>
                </a:tc>
                <a:tc>
                  <a:txBody>
                    <a:bodyPr/>
                    <a:lstStyle/>
                    <a:p>
                      <a:r>
                        <a:rPr lang="en-PH" sz="1400" dirty="0"/>
                        <a:t>SH_CP (clock)</a:t>
                      </a:r>
                    </a:p>
                  </a:txBody>
                  <a:tcPr anchor="ctr"/>
                </a:tc>
                <a:tc>
                  <a:txBody>
                    <a:bodyPr/>
                    <a:lstStyle/>
                    <a:p>
                      <a:r>
                        <a:rPr lang="en-PH" sz="1400" dirty="0"/>
                        <a:t>Clock</a:t>
                      </a:r>
                    </a:p>
                  </a:txBody>
                  <a:tcPr anchor="ctr"/>
                </a:tc>
                <a:extLst>
                  <a:ext uri="{0D108BD9-81ED-4DB2-BD59-A6C34878D82A}">
                    <a16:rowId xmlns:a16="http://schemas.microsoft.com/office/drawing/2014/main" val="3524250773"/>
                  </a:ext>
                </a:extLst>
              </a:tr>
              <a:tr h="370840">
                <a:tc>
                  <a:txBody>
                    <a:bodyPr/>
                    <a:lstStyle/>
                    <a:p>
                      <a:pPr algn="r"/>
                      <a:r>
                        <a:rPr lang="en-PH" sz="1400" dirty="0"/>
                        <a:t>12</a:t>
                      </a:r>
                    </a:p>
                  </a:txBody>
                  <a:tcPr anchor="ctr"/>
                </a:tc>
                <a:tc>
                  <a:txBody>
                    <a:bodyPr/>
                    <a:lstStyle/>
                    <a:p>
                      <a:r>
                        <a:rPr lang="en-PH" sz="1400" dirty="0"/>
                        <a:t>ST_CP (latch)</a:t>
                      </a:r>
                    </a:p>
                  </a:txBody>
                  <a:tcPr anchor="ctr"/>
                </a:tc>
                <a:tc>
                  <a:txBody>
                    <a:bodyPr/>
                    <a:lstStyle/>
                    <a:p>
                      <a:r>
                        <a:rPr lang="en-PH" sz="1400" dirty="0"/>
                        <a:t>LOW = unlock, HIGH = lock</a:t>
                      </a:r>
                    </a:p>
                  </a:txBody>
                  <a:tcPr anchor="ctr"/>
                </a:tc>
                <a:extLst>
                  <a:ext uri="{0D108BD9-81ED-4DB2-BD59-A6C34878D82A}">
                    <a16:rowId xmlns:a16="http://schemas.microsoft.com/office/drawing/2014/main" val="1758429681"/>
                  </a:ext>
                </a:extLst>
              </a:tr>
              <a:tr h="370840">
                <a:tc>
                  <a:txBody>
                    <a:bodyPr/>
                    <a:lstStyle/>
                    <a:p>
                      <a:pPr algn="r"/>
                      <a:r>
                        <a:rPr lang="en-PH" sz="1400" dirty="0"/>
                        <a:t>13</a:t>
                      </a:r>
                    </a:p>
                  </a:txBody>
                  <a:tcPr anchor="ctr"/>
                </a:tc>
                <a:tc>
                  <a:txBody>
                    <a:bodyPr/>
                    <a:lstStyle/>
                    <a:p>
                      <a:r>
                        <a:rPr lang="en-PH" sz="1400" dirty="0"/>
                        <a:t>OE (output enabled)</a:t>
                      </a:r>
                    </a:p>
                  </a:txBody>
                  <a:tcPr anchor="ctr"/>
                </a:tc>
                <a:tc>
                  <a:txBody>
                    <a:bodyPr/>
                    <a:lstStyle/>
                    <a:p>
                      <a:r>
                        <a:rPr lang="en-PH" sz="1400" dirty="0"/>
                        <a:t>LOW = show output, HIGH = hide output</a:t>
                      </a:r>
                    </a:p>
                  </a:txBody>
                  <a:tcPr anchor="ctr"/>
                </a:tc>
                <a:extLst>
                  <a:ext uri="{0D108BD9-81ED-4DB2-BD59-A6C34878D82A}">
                    <a16:rowId xmlns:a16="http://schemas.microsoft.com/office/drawing/2014/main" val="4022428151"/>
                  </a:ext>
                </a:extLst>
              </a:tr>
              <a:tr h="370840">
                <a:tc>
                  <a:txBody>
                    <a:bodyPr/>
                    <a:lstStyle/>
                    <a:p>
                      <a:pPr algn="r"/>
                      <a:r>
                        <a:rPr lang="en-PH" sz="1400" dirty="0"/>
                        <a:t>14</a:t>
                      </a:r>
                    </a:p>
                  </a:txBody>
                  <a:tcPr anchor="ctr"/>
                </a:tc>
                <a:tc>
                  <a:txBody>
                    <a:bodyPr/>
                    <a:lstStyle/>
                    <a:p>
                      <a:r>
                        <a:rPr lang="en-PH" sz="1400" dirty="0"/>
                        <a:t>DS (data)</a:t>
                      </a:r>
                    </a:p>
                  </a:txBody>
                  <a:tcPr anchor="ctr"/>
                </a:tc>
                <a:tc>
                  <a:txBody>
                    <a:bodyPr/>
                    <a:lstStyle/>
                    <a:p>
                      <a:r>
                        <a:rPr lang="en-PH" sz="1400" dirty="0"/>
                        <a:t>Input data</a:t>
                      </a:r>
                    </a:p>
                  </a:txBody>
                  <a:tcPr anchor="ctr"/>
                </a:tc>
                <a:extLst>
                  <a:ext uri="{0D108BD9-81ED-4DB2-BD59-A6C34878D82A}">
                    <a16:rowId xmlns:a16="http://schemas.microsoft.com/office/drawing/2014/main" val="3005525383"/>
                  </a:ext>
                </a:extLst>
              </a:tr>
              <a:tr h="370840">
                <a:tc>
                  <a:txBody>
                    <a:bodyPr/>
                    <a:lstStyle/>
                    <a:p>
                      <a:pPr algn="r"/>
                      <a:r>
                        <a:rPr lang="en-PH" sz="1400" dirty="0"/>
                        <a:t>16</a:t>
                      </a:r>
                    </a:p>
                  </a:txBody>
                  <a:tcPr anchor="ctr"/>
                </a:tc>
                <a:tc>
                  <a:txBody>
                    <a:bodyPr/>
                    <a:lstStyle/>
                    <a:p>
                      <a:r>
                        <a:rPr lang="en-PH" sz="1400" dirty="0"/>
                        <a:t>VCC (voltage supply)</a:t>
                      </a:r>
                    </a:p>
                  </a:txBody>
                  <a:tcPr anchor="ctr"/>
                </a:tc>
                <a:tc>
                  <a:txBody>
                    <a:bodyPr/>
                    <a:lstStyle/>
                    <a:p>
                      <a:r>
                        <a:rPr lang="en-PH" sz="1400" dirty="0"/>
                        <a:t>Voltage source</a:t>
                      </a:r>
                    </a:p>
                  </a:txBody>
                  <a:tcPr anchor="ctr"/>
                </a:tc>
                <a:extLst>
                  <a:ext uri="{0D108BD9-81ED-4DB2-BD59-A6C34878D82A}">
                    <a16:rowId xmlns:a16="http://schemas.microsoft.com/office/drawing/2014/main" val="1748131885"/>
                  </a:ext>
                </a:extLst>
              </a:tr>
              <a:tr h="370840">
                <a:tc>
                  <a:txBody>
                    <a:bodyPr/>
                    <a:lstStyle/>
                    <a:p>
                      <a:pPr algn="r"/>
                      <a:r>
                        <a:rPr lang="en-PH" sz="1400" dirty="0"/>
                        <a:t>1, 2, 3, 4, 5, 6, 7, 15</a:t>
                      </a:r>
                    </a:p>
                  </a:txBody>
                  <a:tcPr anchor="ctr"/>
                </a:tc>
                <a:tc>
                  <a:txBody>
                    <a:bodyPr/>
                    <a:lstStyle/>
                    <a:p>
                      <a:r>
                        <a:rPr lang="en-PH" sz="1400" dirty="0" err="1"/>
                        <a:t>Qx</a:t>
                      </a:r>
                      <a:r>
                        <a:rPr lang="en-PH" sz="1400" dirty="0"/>
                        <a:t> (output)</a:t>
                      </a:r>
                    </a:p>
                  </a:txBody>
                  <a:tcPr anchor="ctr"/>
                </a:tc>
                <a:tc>
                  <a:txBody>
                    <a:bodyPr/>
                    <a:lstStyle/>
                    <a:p>
                      <a:r>
                        <a:rPr lang="en-PH" sz="1400" dirty="0"/>
                        <a:t>Output</a:t>
                      </a:r>
                    </a:p>
                  </a:txBody>
                  <a:tcPr anchor="ctr"/>
                </a:tc>
                <a:extLst>
                  <a:ext uri="{0D108BD9-81ED-4DB2-BD59-A6C34878D82A}">
                    <a16:rowId xmlns:a16="http://schemas.microsoft.com/office/drawing/2014/main" val="394759111"/>
                  </a:ext>
                </a:extLst>
              </a:tr>
            </a:tbl>
          </a:graphicData>
        </a:graphic>
      </p:graphicFrame>
      <p:sp>
        <p:nvSpPr>
          <p:cNvPr id="4" name="Slide Number Placeholder 3">
            <a:extLst>
              <a:ext uri="{FF2B5EF4-FFF2-40B4-BE49-F238E27FC236}">
                <a16:creationId xmlns:a16="http://schemas.microsoft.com/office/drawing/2014/main" id="{B84785BC-FEA8-42CE-B061-668A80A5BF5A}"/>
              </a:ext>
            </a:extLst>
          </p:cNvPr>
          <p:cNvSpPr>
            <a:spLocks noGrp="1"/>
          </p:cNvSpPr>
          <p:nvPr>
            <p:ph type="sldNum" sz="quarter" idx="12"/>
          </p:nvPr>
        </p:nvSpPr>
        <p:spPr>
          <a:xfrm>
            <a:off x="11669678" y="6408742"/>
            <a:ext cx="438652" cy="448830"/>
          </a:xfrm>
        </p:spPr>
        <p:txBody>
          <a:bodyPr>
            <a:normAutofit/>
          </a:bodyPr>
          <a:lstStyle/>
          <a:p>
            <a:pPr>
              <a:spcAft>
                <a:spcPts val="600"/>
              </a:spcAft>
            </a:pPr>
            <a:fld id="{C01389E6-C847-4AD0-B56D-D205B2EAB1EE}" type="slidenum">
              <a:rPr lang="en-US" smtClean="0">
                <a:solidFill>
                  <a:schemeClr val="tx1"/>
                </a:solidFill>
              </a:rPr>
              <a:pPr>
                <a:spcAft>
                  <a:spcPts val="600"/>
                </a:spcAft>
              </a:pPr>
              <a:t>37</a:t>
            </a:fld>
            <a:endParaRPr lang="en-US">
              <a:solidFill>
                <a:schemeClr val="tx1"/>
              </a:solidFill>
            </a:endParaRPr>
          </a:p>
        </p:txBody>
      </p:sp>
    </p:spTree>
    <p:extLst>
      <p:ext uri="{BB962C8B-B14F-4D97-AF65-F5344CB8AC3E}">
        <p14:creationId xmlns:p14="http://schemas.microsoft.com/office/powerpoint/2010/main" val="1718931514"/>
      </p:ext>
    </p:extLst>
  </p:cSld>
  <p:clrMapOvr>
    <a:masterClrMapping/>
  </p:clrMapOvr>
  <p:transition spd="slow">
    <p:cove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B8425-AE88-4AA6-A8B5-AF278B223F12}"/>
              </a:ext>
            </a:extLst>
          </p:cNvPr>
          <p:cNvSpPr>
            <a:spLocks noGrp="1"/>
          </p:cNvSpPr>
          <p:nvPr>
            <p:ph type="title"/>
          </p:nvPr>
        </p:nvSpPr>
        <p:spPr/>
        <p:txBody>
          <a:bodyPr anchor="ctr">
            <a:normAutofit/>
          </a:bodyPr>
          <a:lstStyle/>
          <a:p>
            <a:pPr>
              <a:lnSpc>
                <a:spcPct val="90000"/>
              </a:lnSpc>
            </a:pPr>
            <a:r>
              <a:rPr lang="en-US" sz="2000">
                <a:solidFill>
                  <a:schemeClr val="bg1"/>
                </a:solidFill>
              </a:rPr>
              <a:t>Part 4:</a:t>
            </a:r>
            <a:br>
              <a:rPr lang="en-US" sz="2000">
                <a:solidFill>
                  <a:schemeClr val="bg1"/>
                </a:solidFill>
              </a:rPr>
            </a:br>
            <a:r>
              <a:rPr lang="en-US" sz="2000">
                <a:solidFill>
                  <a:schemeClr val="bg1"/>
                </a:solidFill>
              </a:rPr>
              <a:t>Demo </a:t>
            </a:r>
            <a:br>
              <a:rPr lang="en-US" sz="2000">
                <a:solidFill>
                  <a:schemeClr val="bg1"/>
                </a:solidFill>
              </a:rPr>
            </a:br>
            <a:r>
              <a:rPr lang="en-US" sz="2000">
                <a:solidFill>
                  <a:schemeClr val="bg1"/>
                </a:solidFill>
              </a:rPr>
              <a:t>(Shift Register)</a:t>
            </a:r>
            <a:endParaRPr lang="en-PH" sz="2000">
              <a:solidFill>
                <a:schemeClr val="bg1"/>
              </a:solidFill>
            </a:endParaRPr>
          </a:p>
        </p:txBody>
      </p:sp>
      <p:graphicFrame>
        <p:nvGraphicFramePr>
          <p:cNvPr id="7" name="Table 7">
            <a:extLst>
              <a:ext uri="{FF2B5EF4-FFF2-40B4-BE49-F238E27FC236}">
                <a16:creationId xmlns:a16="http://schemas.microsoft.com/office/drawing/2014/main" id="{BB2B4A55-D440-406E-9C54-F19C7CF90182}"/>
              </a:ext>
            </a:extLst>
          </p:cNvPr>
          <p:cNvGraphicFramePr>
            <a:graphicFrameLocks noGrp="1"/>
          </p:cNvGraphicFramePr>
          <p:nvPr>
            <p:ph sz="half" idx="1"/>
            <p:extLst>
              <p:ext uri="{D42A27DB-BD31-4B8C-83A1-F6EECF244321}">
                <p14:modId xmlns:p14="http://schemas.microsoft.com/office/powerpoint/2010/main" val="4166625770"/>
              </p:ext>
            </p:extLst>
          </p:nvPr>
        </p:nvGraphicFramePr>
        <p:xfrm>
          <a:off x="579120" y="795528"/>
          <a:ext cx="5516881" cy="5276089"/>
        </p:xfrm>
        <a:graphic>
          <a:graphicData uri="http://schemas.openxmlformats.org/drawingml/2006/table">
            <a:tbl>
              <a:tblPr firstRow="1" bandRow="1">
                <a:tableStyleId>{00A15C55-8517-42AA-B614-E9B94910E393}</a:tableStyleId>
              </a:tblPr>
              <a:tblGrid>
                <a:gridCol w="996777">
                  <a:extLst>
                    <a:ext uri="{9D8B030D-6E8A-4147-A177-3AD203B41FA5}">
                      <a16:colId xmlns:a16="http://schemas.microsoft.com/office/drawing/2014/main" val="3259023041"/>
                    </a:ext>
                  </a:extLst>
                </a:gridCol>
                <a:gridCol w="565013">
                  <a:extLst>
                    <a:ext uri="{9D8B030D-6E8A-4147-A177-3AD203B41FA5}">
                      <a16:colId xmlns:a16="http://schemas.microsoft.com/office/drawing/2014/main" val="3479157012"/>
                    </a:ext>
                  </a:extLst>
                </a:gridCol>
                <a:gridCol w="565013">
                  <a:extLst>
                    <a:ext uri="{9D8B030D-6E8A-4147-A177-3AD203B41FA5}">
                      <a16:colId xmlns:a16="http://schemas.microsoft.com/office/drawing/2014/main" val="2381915164"/>
                    </a:ext>
                  </a:extLst>
                </a:gridCol>
                <a:gridCol w="565013">
                  <a:extLst>
                    <a:ext uri="{9D8B030D-6E8A-4147-A177-3AD203B41FA5}">
                      <a16:colId xmlns:a16="http://schemas.microsoft.com/office/drawing/2014/main" val="3406492081"/>
                    </a:ext>
                  </a:extLst>
                </a:gridCol>
                <a:gridCol w="565013">
                  <a:extLst>
                    <a:ext uri="{9D8B030D-6E8A-4147-A177-3AD203B41FA5}">
                      <a16:colId xmlns:a16="http://schemas.microsoft.com/office/drawing/2014/main" val="2631922729"/>
                    </a:ext>
                  </a:extLst>
                </a:gridCol>
                <a:gridCol w="565013">
                  <a:extLst>
                    <a:ext uri="{9D8B030D-6E8A-4147-A177-3AD203B41FA5}">
                      <a16:colId xmlns:a16="http://schemas.microsoft.com/office/drawing/2014/main" val="1247181105"/>
                    </a:ext>
                  </a:extLst>
                </a:gridCol>
                <a:gridCol w="565013">
                  <a:extLst>
                    <a:ext uri="{9D8B030D-6E8A-4147-A177-3AD203B41FA5}">
                      <a16:colId xmlns:a16="http://schemas.microsoft.com/office/drawing/2014/main" val="1032780706"/>
                    </a:ext>
                  </a:extLst>
                </a:gridCol>
                <a:gridCol w="565013">
                  <a:extLst>
                    <a:ext uri="{9D8B030D-6E8A-4147-A177-3AD203B41FA5}">
                      <a16:colId xmlns:a16="http://schemas.microsoft.com/office/drawing/2014/main" val="4123673044"/>
                    </a:ext>
                  </a:extLst>
                </a:gridCol>
                <a:gridCol w="565013">
                  <a:extLst>
                    <a:ext uri="{9D8B030D-6E8A-4147-A177-3AD203B41FA5}">
                      <a16:colId xmlns:a16="http://schemas.microsoft.com/office/drawing/2014/main" val="2544431367"/>
                    </a:ext>
                  </a:extLst>
                </a:gridCol>
              </a:tblGrid>
              <a:tr h="484471">
                <a:tc gridSpan="9">
                  <a:txBody>
                    <a:bodyPr/>
                    <a:lstStyle/>
                    <a:p>
                      <a:r>
                        <a:rPr lang="en-PH" sz="1400" dirty="0"/>
                        <a:t>Bit Representation at the Output Pins</a:t>
                      </a:r>
                    </a:p>
                  </a:txBody>
                  <a:tcPr anchor="ct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1468289884"/>
                  </a:ext>
                </a:extLst>
              </a:tr>
              <a:tr h="484471">
                <a:tc rowSpan="2">
                  <a:txBody>
                    <a:bodyPr/>
                    <a:lstStyle/>
                    <a:p>
                      <a:pPr algn="ctr"/>
                      <a:endParaRPr lang="en-PH" sz="1400" i="1" dirty="0"/>
                    </a:p>
                  </a:txBody>
                  <a:tcPr anchor="ctr"/>
                </a:tc>
                <a:tc gridSpan="8">
                  <a:txBody>
                    <a:bodyPr/>
                    <a:lstStyle/>
                    <a:p>
                      <a:pPr algn="ctr"/>
                      <a:r>
                        <a:rPr lang="en-PH" sz="1400" b="1" dirty="0"/>
                        <a:t>Output Pins</a:t>
                      </a:r>
                    </a:p>
                  </a:txBody>
                  <a:tcPr anchor="ctr"/>
                </a:tc>
                <a:tc hMerge="1">
                  <a:txBody>
                    <a:bodyPr/>
                    <a:lstStyle/>
                    <a:p>
                      <a:endParaRPr lang="en-PH" dirty="0"/>
                    </a:p>
                  </a:txBody>
                  <a:tcPr/>
                </a:tc>
                <a:tc hMerge="1">
                  <a:txBody>
                    <a:bodyPr/>
                    <a:lstStyle/>
                    <a:p>
                      <a:endParaRPr lang="en-PH"/>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3926823008"/>
                  </a:ext>
                </a:extLst>
              </a:tr>
              <a:tr h="484471">
                <a:tc vMerge="1">
                  <a:txBody>
                    <a:bodyPr/>
                    <a:lstStyle/>
                    <a:p>
                      <a:pPr algn="ctr"/>
                      <a:endParaRPr lang="en-PH" sz="1400" i="1" dirty="0"/>
                    </a:p>
                  </a:txBody>
                  <a:tcPr anchor="ctr"/>
                </a:tc>
                <a:tc>
                  <a:txBody>
                    <a:bodyPr/>
                    <a:lstStyle/>
                    <a:p>
                      <a:pPr algn="ctr"/>
                      <a:r>
                        <a:rPr lang="en-PH" sz="1400" b="1" dirty="0"/>
                        <a:t>Q0</a:t>
                      </a:r>
                    </a:p>
                  </a:txBody>
                  <a:tcPr anchor="ctr"/>
                </a:tc>
                <a:tc>
                  <a:txBody>
                    <a:bodyPr/>
                    <a:lstStyle/>
                    <a:p>
                      <a:pPr algn="ctr"/>
                      <a:r>
                        <a:rPr lang="en-PH" sz="1400" b="1" dirty="0"/>
                        <a:t>Q1 </a:t>
                      </a:r>
                    </a:p>
                  </a:txBody>
                  <a:tcPr anchor="ctr"/>
                </a:tc>
                <a:tc>
                  <a:txBody>
                    <a:bodyPr/>
                    <a:lstStyle/>
                    <a:p>
                      <a:pPr algn="ctr"/>
                      <a:r>
                        <a:rPr lang="en-PH" sz="1400" b="1" dirty="0"/>
                        <a:t>Q2</a:t>
                      </a:r>
                    </a:p>
                  </a:txBody>
                  <a:tcPr anchor="ctr"/>
                </a:tc>
                <a:tc>
                  <a:txBody>
                    <a:bodyPr/>
                    <a:lstStyle/>
                    <a:p>
                      <a:pPr algn="ctr"/>
                      <a:r>
                        <a:rPr lang="en-PH" sz="1400" b="1" dirty="0"/>
                        <a:t>Q3</a:t>
                      </a:r>
                    </a:p>
                  </a:txBody>
                  <a:tcPr anchor="ctr"/>
                </a:tc>
                <a:tc>
                  <a:txBody>
                    <a:bodyPr/>
                    <a:lstStyle/>
                    <a:p>
                      <a:pPr algn="ctr"/>
                      <a:r>
                        <a:rPr lang="en-PH" sz="1400" b="1" dirty="0"/>
                        <a:t>Q4</a:t>
                      </a:r>
                    </a:p>
                  </a:txBody>
                  <a:tcPr anchor="ctr"/>
                </a:tc>
                <a:tc>
                  <a:txBody>
                    <a:bodyPr/>
                    <a:lstStyle/>
                    <a:p>
                      <a:pPr algn="ctr"/>
                      <a:r>
                        <a:rPr lang="en-PH" sz="1400" b="1" dirty="0"/>
                        <a:t>Q5</a:t>
                      </a:r>
                    </a:p>
                  </a:txBody>
                  <a:tcPr anchor="ctr"/>
                </a:tc>
                <a:tc>
                  <a:txBody>
                    <a:bodyPr/>
                    <a:lstStyle/>
                    <a:p>
                      <a:pPr algn="ctr"/>
                      <a:r>
                        <a:rPr lang="en-PH" sz="1400" b="1" dirty="0"/>
                        <a:t>Q6</a:t>
                      </a:r>
                    </a:p>
                  </a:txBody>
                  <a:tcPr anchor="ctr"/>
                </a:tc>
                <a:tc>
                  <a:txBody>
                    <a:bodyPr/>
                    <a:lstStyle/>
                    <a:p>
                      <a:pPr algn="ctr"/>
                      <a:r>
                        <a:rPr lang="en-PH" sz="1400" b="1" dirty="0"/>
                        <a:t>Q7</a:t>
                      </a:r>
                    </a:p>
                  </a:txBody>
                  <a:tcPr anchor="ctr"/>
                </a:tc>
                <a:extLst>
                  <a:ext uri="{0D108BD9-81ED-4DB2-BD59-A6C34878D82A}">
                    <a16:rowId xmlns:a16="http://schemas.microsoft.com/office/drawing/2014/main" val="3386162574"/>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MSBFIRST 2</a:t>
                      </a:r>
                      <a:r>
                        <a:rPr lang="en-PH" sz="1400" i="1" baseline="30000" dirty="0"/>
                        <a:t>n</a:t>
                      </a:r>
                      <a:endParaRPr lang="en-PH" sz="1400" i="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7</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6</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5</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4</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3</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2</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1</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0</a:t>
                      </a:r>
                      <a:endParaRPr lang="en-PH" sz="1400" dirty="0"/>
                    </a:p>
                  </a:txBody>
                  <a:tcPr anchor="ctr"/>
                </a:tc>
                <a:extLst>
                  <a:ext uri="{0D108BD9-81ED-4DB2-BD59-A6C34878D82A}">
                    <a16:rowId xmlns:a16="http://schemas.microsoft.com/office/drawing/2014/main" val="1322015661"/>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Output Value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128</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64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32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16</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8</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a:t>
                      </a:r>
                    </a:p>
                  </a:txBody>
                  <a:tcPr anchor="ctr"/>
                </a:tc>
                <a:extLst>
                  <a:ext uri="{0D108BD9-81ED-4DB2-BD59-A6C34878D82A}">
                    <a16:rowId xmlns:a16="http://schemas.microsoft.com/office/drawing/2014/main" val="2232176559"/>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LSBFIRST 2</a:t>
                      </a:r>
                      <a:r>
                        <a:rPr lang="en-PH" sz="1400" i="1" baseline="30000" dirty="0"/>
                        <a:t>n</a:t>
                      </a:r>
                      <a:endParaRPr lang="en-PH" sz="1400" i="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0</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1</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2</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3</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4</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5</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6</a:t>
                      </a:r>
                      <a:endParaRPr lang="en-PH"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7</a:t>
                      </a:r>
                      <a:endParaRPr lang="en-PH" sz="1400" dirty="0"/>
                    </a:p>
                  </a:txBody>
                  <a:tcPr anchor="ctr"/>
                </a:tc>
                <a:extLst>
                  <a:ext uri="{0D108BD9-81ED-4DB2-BD59-A6C34878D82A}">
                    <a16:rowId xmlns:a16="http://schemas.microsoft.com/office/drawing/2014/main" val="87036804"/>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Output Value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8</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16</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32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64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dirty="0"/>
                        <a:t>128</a:t>
                      </a:r>
                    </a:p>
                  </a:txBody>
                  <a:tcPr anchor="ctr"/>
                </a:tc>
                <a:extLst>
                  <a:ext uri="{0D108BD9-81ED-4DB2-BD59-A6C34878D82A}">
                    <a16:rowId xmlns:a16="http://schemas.microsoft.com/office/drawing/2014/main" val="2445626702"/>
                  </a:ext>
                </a:extLst>
              </a:tr>
            </a:tbl>
          </a:graphicData>
        </a:graphic>
      </p:graphicFrame>
      <p:sp>
        <p:nvSpPr>
          <p:cNvPr id="6" name="Content Placeholder 5">
            <a:extLst>
              <a:ext uri="{FF2B5EF4-FFF2-40B4-BE49-F238E27FC236}">
                <a16:creationId xmlns:a16="http://schemas.microsoft.com/office/drawing/2014/main" id="{2224142F-80D7-4413-8B2D-103E194DC2F1}"/>
              </a:ext>
            </a:extLst>
          </p:cNvPr>
          <p:cNvSpPr>
            <a:spLocks noGrp="1"/>
          </p:cNvSpPr>
          <p:nvPr>
            <p:ph sz="half" idx="2"/>
          </p:nvPr>
        </p:nvSpPr>
        <p:spPr>
          <a:xfrm>
            <a:off x="6766560" y="795529"/>
            <a:ext cx="4846320" cy="5276088"/>
          </a:xfrm>
        </p:spPr>
        <p:txBody>
          <a:bodyPr anchor="ctr"/>
          <a:lstStyle/>
          <a:p>
            <a:r>
              <a:rPr lang="en-PH" sz="2400" b="1" dirty="0"/>
              <a:t>Most Significant Bit (MSB)</a:t>
            </a:r>
          </a:p>
          <a:p>
            <a:pPr lvl="1">
              <a:buFont typeface="Courier New" panose="02070309020205020404" pitchFamily="49" charset="0"/>
              <a:buChar char="o"/>
            </a:pPr>
            <a:r>
              <a:rPr lang="en-PH" sz="1800" dirty="0"/>
              <a:t>the leftmost bit in a bit representation</a:t>
            </a:r>
          </a:p>
          <a:p>
            <a:r>
              <a:rPr lang="en-PH" sz="2400" b="1" dirty="0"/>
              <a:t>Least Significant Bit (LSB)</a:t>
            </a:r>
          </a:p>
          <a:p>
            <a:pPr lvl="1">
              <a:buFont typeface="Courier New" panose="02070309020205020404" pitchFamily="49" charset="0"/>
              <a:buChar char="o"/>
            </a:pPr>
            <a:r>
              <a:rPr lang="en-PH" sz="1800" dirty="0"/>
              <a:t>the rightmost bit in a bit representation</a:t>
            </a:r>
          </a:p>
        </p:txBody>
      </p:sp>
      <p:sp>
        <p:nvSpPr>
          <p:cNvPr id="4" name="Slide Number Placeholder 3">
            <a:extLst>
              <a:ext uri="{FF2B5EF4-FFF2-40B4-BE49-F238E27FC236}">
                <a16:creationId xmlns:a16="http://schemas.microsoft.com/office/drawing/2014/main" id="{4DD1623A-FB04-42FE-A9EA-78879B7342BE}"/>
              </a:ext>
            </a:extLst>
          </p:cNvPr>
          <p:cNvSpPr>
            <a:spLocks noGrp="1"/>
          </p:cNvSpPr>
          <p:nvPr>
            <p:ph type="sldNum" sz="quarter" idx="12"/>
          </p:nvPr>
        </p:nvSpPr>
        <p:spPr/>
        <p:txBody>
          <a:bodyPr>
            <a:normAutofit/>
          </a:bodyPr>
          <a:lstStyle/>
          <a:p>
            <a:pPr>
              <a:spcAft>
                <a:spcPts val="600"/>
              </a:spcAft>
            </a:pPr>
            <a:fld id="{C01389E6-C847-4AD0-B56D-D205B2EAB1EE}" type="slidenum">
              <a:rPr lang="en-US" smtClean="0"/>
              <a:pPr>
                <a:spcAft>
                  <a:spcPts val="600"/>
                </a:spcAft>
              </a:pPr>
              <a:t>38</a:t>
            </a:fld>
            <a:endParaRPr lang="en-US"/>
          </a:p>
        </p:txBody>
      </p:sp>
    </p:spTree>
    <p:extLst>
      <p:ext uri="{BB962C8B-B14F-4D97-AF65-F5344CB8AC3E}">
        <p14:creationId xmlns:p14="http://schemas.microsoft.com/office/powerpoint/2010/main" val="586273065"/>
      </p:ext>
    </p:extLst>
  </p:cSld>
  <p:clrMapOvr>
    <a:masterClrMapping/>
  </p:clrMapOvr>
  <p:transition spd="slow">
    <p:cove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B8425-AE88-4AA6-A8B5-AF278B223F12}"/>
              </a:ext>
            </a:extLst>
          </p:cNvPr>
          <p:cNvSpPr>
            <a:spLocks noGrp="1"/>
          </p:cNvSpPr>
          <p:nvPr>
            <p:ph type="title"/>
          </p:nvPr>
        </p:nvSpPr>
        <p:spPr/>
        <p:txBody>
          <a:bodyPr anchor="ctr">
            <a:normAutofit/>
          </a:bodyPr>
          <a:lstStyle/>
          <a:p>
            <a:pPr>
              <a:lnSpc>
                <a:spcPct val="90000"/>
              </a:lnSpc>
            </a:pPr>
            <a:r>
              <a:rPr lang="en-US" sz="2000">
                <a:solidFill>
                  <a:schemeClr val="bg1"/>
                </a:solidFill>
              </a:rPr>
              <a:t>Part 4:</a:t>
            </a:r>
            <a:br>
              <a:rPr lang="en-US" sz="2000">
                <a:solidFill>
                  <a:schemeClr val="bg1"/>
                </a:solidFill>
              </a:rPr>
            </a:br>
            <a:r>
              <a:rPr lang="en-US" sz="2000">
                <a:solidFill>
                  <a:schemeClr val="bg1"/>
                </a:solidFill>
              </a:rPr>
              <a:t>Demo </a:t>
            </a:r>
            <a:br>
              <a:rPr lang="en-US" sz="2000">
                <a:solidFill>
                  <a:schemeClr val="bg1"/>
                </a:solidFill>
              </a:rPr>
            </a:br>
            <a:r>
              <a:rPr lang="en-US" sz="2000">
                <a:solidFill>
                  <a:schemeClr val="bg1"/>
                </a:solidFill>
              </a:rPr>
              <a:t>(Shift Register)</a:t>
            </a:r>
            <a:endParaRPr lang="en-PH" sz="2000">
              <a:solidFill>
                <a:schemeClr val="bg1"/>
              </a:solidFill>
            </a:endParaRPr>
          </a:p>
        </p:txBody>
      </p:sp>
      <p:graphicFrame>
        <p:nvGraphicFramePr>
          <p:cNvPr id="7" name="Table 7">
            <a:extLst>
              <a:ext uri="{FF2B5EF4-FFF2-40B4-BE49-F238E27FC236}">
                <a16:creationId xmlns:a16="http://schemas.microsoft.com/office/drawing/2014/main" id="{BB2B4A55-D440-406E-9C54-F19C7CF90182}"/>
              </a:ext>
            </a:extLst>
          </p:cNvPr>
          <p:cNvGraphicFramePr>
            <a:graphicFrameLocks noGrp="1"/>
          </p:cNvGraphicFramePr>
          <p:nvPr>
            <p:ph sz="half" idx="1"/>
            <p:extLst>
              <p:ext uri="{D42A27DB-BD31-4B8C-83A1-F6EECF244321}">
                <p14:modId xmlns:p14="http://schemas.microsoft.com/office/powerpoint/2010/main" val="1416045362"/>
              </p:ext>
            </p:extLst>
          </p:nvPr>
        </p:nvGraphicFramePr>
        <p:xfrm>
          <a:off x="579120" y="795528"/>
          <a:ext cx="5516881" cy="5276089"/>
        </p:xfrm>
        <a:graphic>
          <a:graphicData uri="http://schemas.openxmlformats.org/drawingml/2006/table">
            <a:tbl>
              <a:tblPr firstRow="1" bandRow="1">
                <a:tableStyleId>{00A15C55-8517-42AA-B614-E9B94910E393}</a:tableStyleId>
              </a:tblPr>
              <a:tblGrid>
                <a:gridCol w="996777">
                  <a:extLst>
                    <a:ext uri="{9D8B030D-6E8A-4147-A177-3AD203B41FA5}">
                      <a16:colId xmlns:a16="http://schemas.microsoft.com/office/drawing/2014/main" val="3259023041"/>
                    </a:ext>
                  </a:extLst>
                </a:gridCol>
                <a:gridCol w="565013">
                  <a:extLst>
                    <a:ext uri="{9D8B030D-6E8A-4147-A177-3AD203B41FA5}">
                      <a16:colId xmlns:a16="http://schemas.microsoft.com/office/drawing/2014/main" val="3479157012"/>
                    </a:ext>
                  </a:extLst>
                </a:gridCol>
                <a:gridCol w="565013">
                  <a:extLst>
                    <a:ext uri="{9D8B030D-6E8A-4147-A177-3AD203B41FA5}">
                      <a16:colId xmlns:a16="http://schemas.microsoft.com/office/drawing/2014/main" val="2381915164"/>
                    </a:ext>
                  </a:extLst>
                </a:gridCol>
                <a:gridCol w="565013">
                  <a:extLst>
                    <a:ext uri="{9D8B030D-6E8A-4147-A177-3AD203B41FA5}">
                      <a16:colId xmlns:a16="http://schemas.microsoft.com/office/drawing/2014/main" val="3406492081"/>
                    </a:ext>
                  </a:extLst>
                </a:gridCol>
                <a:gridCol w="565013">
                  <a:extLst>
                    <a:ext uri="{9D8B030D-6E8A-4147-A177-3AD203B41FA5}">
                      <a16:colId xmlns:a16="http://schemas.microsoft.com/office/drawing/2014/main" val="2631922729"/>
                    </a:ext>
                  </a:extLst>
                </a:gridCol>
                <a:gridCol w="565013">
                  <a:extLst>
                    <a:ext uri="{9D8B030D-6E8A-4147-A177-3AD203B41FA5}">
                      <a16:colId xmlns:a16="http://schemas.microsoft.com/office/drawing/2014/main" val="1247181105"/>
                    </a:ext>
                  </a:extLst>
                </a:gridCol>
                <a:gridCol w="565013">
                  <a:extLst>
                    <a:ext uri="{9D8B030D-6E8A-4147-A177-3AD203B41FA5}">
                      <a16:colId xmlns:a16="http://schemas.microsoft.com/office/drawing/2014/main" val="1032780706"/>
                    </a:ext>
                  </a:extLst>
                </a:gridCol>
                <a:gridCol w="565013">
                  <a:extLst>
                    <a:ext uri="{9D8B030D-6E8A-4147-A177-3AD203B41FA5}">
                      <a16:colId xmlns:a16="http://schemas.microsoft.com/office/drawing/2014/main" val="4123673044"/>
                    </a:ext>
                  </a:extLst>
                </a:gridCol>
                <a:gridCol w="565013">
                  <a:extLst>
                    <a:ext uri="{9D8B030D-6E8A-4147-A177-3AD203B41FA5}">
                      <a16:colId xmlns:a16="http://schemas.microsoft.com/office/drawing/2014/main" val="2544431367"/>
                    </a:ext>
                  </a:extLst>
                </a:gridCol>
              </a:tblGrid>
              <a:tr h="484471">
                <a:tc gridSpan="9">
                  <a:txBody>
                    <a:bodyPr/>
                    <a:lstStyle/>
                    <a:p>
                      <a:r>
                        <a:rPr lang="en-PH" sz="1400" dirty="0"/>
                        <a:t>Bit Representation at the Output Pins</a:t>
                      </a:r>
                    </a:p>
                  </a:txBody>
                  <a:tcPr anchor="ct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1468289884"/>
                  </a:ext>
                </a:extLst>
              </a:tr>
              <a:tr h="484471">
                <a:tc rowSpan="2">
                  <a:txBody>
                    <a:bodyPr/>
                    <a:lstStyle/>
                    <a:p>
                      <a:pPr algn="ctr"/>
                      <a:endParaRPr lang="en-PH" sz="1400" i="1" dirty="0"/>
                    </a:p>
                  </a:txBody>
                  <a:tcPr anchor="ctr"/>
                </a:tc>
                <a:tc gridSpan="8">
                  <a:txBody>
                    <a:bodyPr/>
                    <a:lstStyle/>
                    <a:p>
                      <a:pPr algn="ctr"/>
                      <a:r>
                        <a:rPr lang="en-PH" sz="1400" b="1" dirty="0"/>
                        <a:t>Output Pins</a:t>
                      </a:r>
                    </a:p>
                  </a:txBody>
                  <a:tcPr anchor="ctr"/>
                </a:tc>
                <a:tc hMerge="1">
                  <a:txBody>
                    <a:bodyPr/>
                    <a:lstStyle/>
                    <a:p>
                      <a:endParaRPr lang="en-PH" dirty="0"/>
                    </a:p>
                  </a:txBody>
                  <a:tcPr/>
                </a:tc>
                <a:tc hMerge="1">
                  <a:txBody>
                    <a:bodyPr/>
                    <a:lstStyle/>
                    <a:p>
                      <a:endParaRPr lang="en-PH"/>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3926823008"/>
                  </a:ext>
                </a:extLst>
              </a:tr>
              <a:tr h="484471">
                <a:tc vMerge="1">
                  <a:txBody>
                    <a:bodyPr/>
                    <a:lstStyle/>
                    <a:p>
                      <a:pPr algn="ctr"/>
                      <a:endParaRPr lang="en-PH" sz="1400" i="1" dirty="0"/>
                    </a:p>
                  </a:txBody>
                  <a:tcPr anchor="ctr"/>
                </a:tc>
                <a:tc>
                  <a:txBody>
                    <a:bodyPr/>
                    <a:lstStyle/>
                    <a:p>
                      <a:pPr algn="ctr"/>
                      <a:r>
                        <a:rPr lang="en-PH" sz="1400" b="1" dirty="0"/>
                        <a:t>Q0</a:t>
                      </a:r>
                    </a:p>
                  </a:txBody>
                  <a:tcPr anchor="ctr"/>
                </a:tc>
                <a:tc>
                  <a:txBody>
                    <a:bodyPr/>
                    <a:lstStyle/>
                    <a:p>
                      <a:pPr algn="ctr"/>
                      <a:r>
                        <a:rPr lang="en-PH" sz="1400" b="1" dirty="0"/>
                        <a:t>Q1 </a:t>
                      </a:r>
                    </a:p>
                  </a:txBody>
                  <a:tcPr anchor="ctr"/>
                </a:tc>
                <a:tc>
                  <a:txBody>
                    <a:bodyPr/>
                    <a:lstStyle/>
                    <a:p>
                      <a:pPr algn="ctr"/>
                      <a:r>
                        <a:rPr lang="en-PH" sz="1400" b="1" dirty="0"/>
                        <a:t>Q2</a:t>
                      </a:r>
                    </a:p>
                  </a:txBody>
                  <a:tcPr anchor="ctr"/>
                </a:tc>
                <a:tc>
                  <a:txBody>
                    <a:bodyPr/>
                    <a:lstStyle/>
                    <a:p>
                      <a:pPr algn="ctr"/>
                      <a:r>
                        <a:rPr lang="en-PH" sz="1400" b="1" dirty="0"/>
                        <a:t>Q3</a:t>
                      </a:r>
                    </a:p>
                  </a:txBody>
                  <a:tcPr anchor="ctr"/>
                </a:tc>
                <a:tc>
                  <a:txBody>
                    <a:bodyPr/>
                    <a:lstStyle/>
                    <a:p>
                      <a:pPr algn="ctr"/>
                      <a:r>
                        <a:rPr lang="en-PH" sz="1400" b="1" dirty="0"/>
                        <a:t>Q4</a:t>
                      </a:r>
                    </a:p>
                  </a:txBody>
                  <a:tcPr anchor="ctr"/>
                </a:tc>
                <a:tc>
                  <a:txBody>
                    <a:bodyPr/>
                    <a:lstStyle/>
                    <a:p>
                      <a:pPr algn="ctr"/>
                      <a:r>
                        <a:rPr lang="en-PH" sz="1400" b="1" dirty="0"/>
                        <a:t>Q5</a:t>
                      </a:r>
                    </a:p>
                  </a:txBody>
                  <a:tcPr anchor="ctr"/>
                </a:tc>
                <a:tc>
                  <a:txBody>
                    <a:bodyPr/>
                    <a:lstStyle/>
                    <a:p>
                      <a:pPr algn="ctr"/>
                      <a:r>
                        <a:rPr lang="en-PH" sz="1400" b="1" dirty="0"/>
                        <a:t>Q6</a:t>
                      </a:r>
                    </a:p>
                  </a:txBody>
                  <a:tcPr anchor="ctr"/>
                </a:tc>
                <a:tc>
                  <a:txBody>
                    <a:bodyPr/>
                    <a:lstStyle/>
                    <a:p>
                      <a:pPr algn="ctr"/>
                      <a:r>
                        <a:rPr lang="en-PH" sz="1400" b="1" dirty="0"/>
                        <a:t>Q7</a:t>
                      </a:r>
                    </a:p>
                  </a:txBody>
                  <a:tcPr anchor="ctr"/>
                </a:tc>
                <a:extLst>
                  <a:ext uri="{0D108BD9-81ED-4DB2-BD59-A6C34878D82A}">
                    <a16:rowId xmlns:a16="http://schemas.microsoft.com/office/drawing/2014/main" val="3386162574"/>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MSBFIRST 2</a:t>
                      </a:r>
                      <a:r>
                        <a:rPr lang="en-PH" sz="1400" i="1" baseline="30000" dirty="0"/>
                        <a:t>n</a:t>
                      </a:r>
                      <a:endParaRPr lang="en-PH" sz="1400" i="1"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7</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6</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5</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4</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3</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2</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1</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0</a:t>
                      </a:r>
                      <a:endParaRPr lang="en-PH" sz="1400" dirty="0"/>
                    </a:p>
                  </a:txBody>
                  <a:tcPr anchor="ctr"/>
                </a:tc>
                <a:extLst>
                  <a:ext uri="{0D108BD9-81ED-4DB2-BD59-A6C34878D82A}">
                    <a16:rowId xmlns:a16="http://schemas.microsoft.com/office/drawing/2014/main" val="1322015661"/>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Output Value</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128</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64</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32</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16</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8</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4</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a:t>
                      </a:r>
                    </a:p>
                  </a:txBody>
                  <a:tcPr anchor="ctr"/>
                </a:tc>
                <a:extLst>
                  <a:ext uri="{0D108BD9-81ED-4DB2-BD59-A6C34878D82A}">
                    <a16:rowId xmlns:a16="http://schemas.microsoft.com/office/drawing/2014/main" val="2232176559"/>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LSBFIRST 2</a:t>
                      </a:r>
                      <a:r>
                        <a:rPr lang="en-PH" sz="1400" i="1" baseline="30000" dirty="0"/>
                        <a:t>n</a:t>
                      </a:r>
                      <a:endParaRPr lang="en-PH" sz="1400" i="1"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0</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1</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2</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3</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4</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5</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6</a:t>
                      </a:r>
                      <a:endParaRPr lang="en-PH" sz="14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r>
                        <a:rPr lang="en-PH" sz="1400" baseline="30000" dirty="0"/>
                        <a:t>7</a:t>
                      </a:r>
                      <a:endParaRPr lang="en-PH" sz="1400" dirty="0"/>
                    </a:p>
                  </a:txBody>
                  <a:tcPr anchor="ctr"/>
                </a:tc>
                <a:extLst>
                  <a:ext uri="{0D108BD9-81ED-4DB2-BD59-A6C34878D82A}">
                    <a16:rowId xmlns:a16="http://schemas.microsoft.com/office/drawing/2014/main" val="87036804"/>
                  </a:ext>
                </a:extLst>
              </a:tr>
              <a:tr h="9556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400" i="1" dirty="0"/>
                        <a:t>Output Value</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2</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4</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8</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16</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32</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64</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PH" sz="1400" dirty="0"/>
                        <a:t>128</a:t>
                      </a:r>
                    </a:p>
                  </a:txBody>
                  <a:tcPr anchor="ctr"/>
                </a:tc>
                <a:extLst>
                  <a:ext uri="{0D108BD9-81ED-4DB2-BD59-A6C34878D82A}">
                    <a16:rowId xmlns:a16="http://schemas.microsoft.com/office/drawing/2014/main" val="2445626702"/>
                  </a:ext>
                </a:extLst>
              </a:tr>
            </a:tbl>
          </a:graphicData>
        </a:graphic>
      </p:graphicFrame>
      <p:graphicFrame>
        <p:nvGraphicFramePr>
          <p:cNvPr id="3" name="Table 4">
            <a:extLst>
              <a:ext uri="{FF2B5EF4-FFF2-40B4-BE49-F238E27FC236}">
                <a16:creationId xmlns:a16="http://schemas.microsoft.com/office/drawing/2014/main" id="{C633BFB3-3D42-4159-A95F-B6289207142B}"/>
              </a:ext>
            </a:extLst>
          </p:cNvPr>
          <p:cNvGraphicFramePr>
            <a:graphicFrameLocks noGrp="1"/>
          </p:cNvGraphicFramePr>
          <p:nvPr>
            <p:ph sz="half" idx="2"/>
            <p:extLst>
              <p:ext uri="{D42A27DB-BD31-4B8C-83A1-F6EECF244321}">
                <p14:modId xmlns:p14="http://schemas.microsoft.com/office/powerpoint/2010/main" val="1102911871"/>
              </p:ext>
            </p:extLst>
          </p:nvPr>
        </p:nvGraphicFramePr>
        <p:xfrm>
          <a:off x="6766242" y="1945640"/>
          <a:ext cx="4846638" cy="3175000"/>
        </p:xfrm>
        <a:graphic>
          <a:graphicData uri="http://schemas.openxmlformats.org/drawingml/2006/table">
            <a:tbl>
              <a:tblPr firstRow="1" bandRow="1">
                <a:tableStyleId>{00A15C55-8517-42AA-B614-E9B94910E393}</a:tableStyleId>
              </a:tblPr>
              <a:tblGrid>
                <a:gridCol w="1615546">
                  <a:extLst>
                    <a:ext uri="{9D8B030D-6E8A-4147-A177-3AD203B41FA5}">
                      <a16:colId xmlns:a16="http://schemas.microsoft.com/office/drawing/2014/main" val="4171814713"/>
                    </a:ext>
                  </a:extLst>
                </a:gridCol>
                <a:gridCol w="1615546">
                  <a:extLst>
                    <a:ext uri="{9D8B030D-6E8A-4147-A177-3AD203B41FA5}">
                      <a16:colId xmlns:a16="http://schemas.microsoft.com/office/drawing/2014/main" val="1915090799"/>
                    </a:ext>
                  </a:extLst>
                </a:gridCol>
                <a:gridCol w="1615546">
                  <a:extLst>
                    <a:ext uri="{9D8B030D-6E8A-4147-A177-3AD203B41FA5}">
                      <a16:colId xmlns:a16="http://schemas.microsoft.com/office/drawing/2014/main" val="3511963906"/>
                    </a:ext>
                  </a:extLst>
                </a:gridCol>
              </a:tblGrid>
              <a:tr h="370840">
                <a:tc gridSpan="3">
                  <a:txBody>
                    <a:bodyPr/>
                    <a:lstStyle/>
                    <a:p>
                      <a:pPr algn="l"/>
                      <a:r>
                        <a:rPr lang="en-PH" sz="1600" dirty="0"/>
                        <a:t>Bit Representation Examples</a:t>
                      </a:r>
                    </a:p>
                  </a:txBody>
                  <a:tcPr anchor="ctr"/>
                </a:tc>
                <a:tc hMerge="1">
                  <a:txBody>
                    <a:bodyPr/>
                    <a:lstStyle/>
                    <a:p>
                      <a:endParaRPr lang="en-PH" dirty="0"/>
                    </a:p>
                  </a:txBody>
                  <a:tcPr/>
                </a:tc>
                <a:tc hMerge="1">
                  <a:txBody>
                    <a:bodyPr/>
                    <a:lstStyle/>
                    <a:p>
                      <a:endParaRPr lang="en-PH" dirty="0"/>
                    </a:p>
                  </a:txBody>
                  <a:tcPr/>
                </a:tc>
                <a:extLst>
                  <a:ext uri="{0D108BD9-81ED-4DB2-BD59-A6C34878D82A}">
                    <a16:rowId xmlns:a16="http://schemas.microsoft.com/office/drawing/2014/main" val="167544035"/>
                  </a:ext>
                </a:extLst>
              </a:tr>
              <a:tr h="370840">
                <a:tc rowSpan="2">
                  <a:txBody>
                    <a:bodyPr/>
                    <a:lstStyle/>
                    <a:p>
                      <a:pPr algn="ctr"/>
                      <a:r>
                        <a:rPr lang="en-PH" sz="1600" b="1" dirty="0"/>
                        <a:t>Sample Value (base 10)</a:t>
                      </a:r>
                    </a:p>
                  </a:txBody>
                  <a:tcPr anchor="ctr"/>
                </a:tc>
                <a:tc gridSpan="2">
                  <a:txBody>
                    <a:bodyPr/>
                    <a:lstStyle/>
                    <a:p>
                      <a:pPr algn="ctr"/>
                      <a:r>
                        <a:rPr lang="en-PH" sz="1600" dirty="0"/>
                        <a:t>Output Bit Representation</a:t>
                      </a:r>
                    </a:p>
                    <a:p>
                      <a:pPr algn="ctr"/>
                      <a:r>
                        <a:rPr lang="en-PH" sz="1600" dirty="0"/>
                        <a:t>(base 2)</a:t>
                      </a:r>
                    </a:p>
                  </a:txBody>
                  <a:tcPr anchor="ctr"/>
                </a:tc>
                <a:tc hMerge="1">
                  <a:txBody>
                    <a:bodyPr/>
                    <a:lstStyle/>
                    <a:p>
                      <a:endParaRPr lang="en-PH" dirty="0"/>
                    </a:p>
                  </a:txBody>
                  <a:tcPr/>
                </a:tc>
                <a:extLst>
                  <a:ext uri="{0D108BD9-81ED-4DB2-BD59-A6C34878D82A}">
                    <a16:rowId xmlns:a16="http://schemas.microsoft.com/office/drawing/2014/main" val="1316692037"/>
                  </a:ext>
                </a:extLst>
              </a:tr>
              <a:tr h="370840">
                <a:tc vMerge="1">
                  <a:txBody>
                    <a:bodyPr/>
                    <a:lstStyle/>
                    <a:p>
                      <a:endParaRPr lang="en-PH" dirty="0"/>
                    </a:p>
                  </a:txBody>
                  <a:tcPr/>
                </a:tc>
                <a:tc>
                  <a:txBody>
                    <a:bodyPr/>
                    <a:lstStyle/>
                    <a:p>
                      <a:pPr algn="ctr"/>
                      <a:r>
                        <a:rPr lang="en-PH" sz="1600" b="1" dirty="0"/>
                        <a:t>MSBFIRST</a:t>
                      </a:r>
                    </a:p>
                  </a:txBody>
                  <a:tcPr anchor="ctr"/>
                </a:tc>
                <a:tc>
                  <a:txBody>
                    <a:bodyPr/>
                    <a:lstStyle/>
                    <a:p>
                      <a:pPr algn="ctr"/>
                      <a:r>
                        <a:rPr lang="en-PH" sz="1600" b="1" dirty="0"/>
                        <a:t>LSBFIRST</a:t>
                      </a:r>
                    </a:p>
                  </a:txBody>
                  <a:tcPr anchor="ctr"/>
                </a:tc>
                <a:extLst>
                  <a:ext uri="{0D108BD9-81ED-4DB2-BD59-A6C34878D82A}">
                    <a16:rowId xmlns:a16="http://schemas.microsoft.com/office/drawing/2014/main" val="3817474121"/>
                  </a:ext>
                </a:extLst>
              </a:tr>
              <a:tr h="370840">
                <a:tc>
                  <a:txBody>
                    <a:bodyPr/>
                    <a:lstStyle/>
                    <a:p>
                      <a:pPr algn="r"/>
                      <a:r>
                        <a:rPr lang="en-PH" sz="1800" b="0" dirty="0">
                          <a:latin typeface="Consolas" panose="020B0609020204030204" pitchFamily="49" charset="0"/>
                        </a:rPr>
                        <a:t>0</a:t>
                      </a:r>
                    </a:p>
                  </a:txBody>
                  <a:tcPr anchor="ctr"/>
                </a:tc>
                <a:tc>
                  <a:txBody>
                    <a:bodyPr/>
                    <a:lstStyle/>
                    <a:p>
                      <a:pPr algn="r"/>
                      <a:r>
                        <a:rPr lang="en-PH" sz="1800" b="0" dirty="0">
                          <a:latin typeface="Consolas" panose="020B0609020204030204" pitchFamily="49" charset="0"/>
                        </a:rPr>
                        <a:t>00000000</a:t>
                      </a:r>
                    </a:p>
                  </a:txBody>
                  <a:tcPr anchor="ctr"/>
                </a:tc>
                <a:tc>
                  <a:txBody>
                    <a:bodyPr/>
                    <a:lstStyle/>
                    <a:p>
                      <a:pPr algn="r"/>
                      <a:r>
                        <a:rPr lang="en-PH" sz="1800" b="0" dirty="0">
                          <a:latin typeface="Consolas" panose="020B0609020204030204" pitchFamily="49" charset="0"/>
                        </a:rPr>
                        <a:t>00000000</a:t>
                      </a:r>
                    </a:p>
                  </a:txBody>
                  <a:tcPr anchor="ctr"/>
                </a:tc>
                <a:extLst>
                  <a:ext uri="{0D108BD9-81ED-4DB2-BD59-A6C34878D82A}">
                    <a16:rowId xmlns:a16="http://schemas.microsoft.com/office/drawing/2014/main" val="3460663780"/>
                  </a:ext>
                </a:extLst>
              </a:tr>
              <a:tr h="370840">
                <a:tc>
                  <a:txBody>
                    <a:bodyPr/>
                    <a:lstStyle/>
                    <a:p>
                      <a:pPr algn="r"/>
                      <a:r>
                        <a:rPr lang="en-PH" sz="1800" b="0" dirty="0">
                          <a:latin typeface="Consolas" panose="020B0609020204030204" pitchFamily="49" charset="0"/>
                        </a:rPr>
                        <a:t>1</a:t>
                      </a:r>
                    </a:p>
                  </a:txBody>
                  <a:tcPr anchor="ctr"/>
                </a:tc>
                <a:tc>
                  <a:txBody>
                    <a:bodyPr/>
                    <a:lstStyle/>
                    <a:p>
                      <a:pPr algn="r"/>
                      <a:r>
                        <a:rPr lang="en-PH" sz="1800" b="0" dirty="0">
                          <a:latin typeface="Consolas" panose="020B0609020204030204" pitchFamily="49" charset="0"/>
                        </a:rPr>
                        <a:t>00000001</a:t>
                      </a:r>
                    </a:p>
                  </a:txBody>
                  <a:tcPr anchor="ctr"/>
                </a:tc>
                <a:tc>
                  <a:txBody>
                    <a:bodyPr/>
                    <a:lstStyle/>
                    <a:p>
                      <a:pPr algn="r"/>
                      <a:r>
                        <a:rPr lang="en-PH" sz="1800" b="0" dirty="0">
                          <a:latin typeface="Consolas" panose="020B0609020204030204" pitchFamily="49" charset="0"/>
                        </a:rPr>
                        <a:t>10000000</a:t>
                      </a:r>
                    </a:p>
                  </a:txBody>
                  <a:tcPr anchor="ctr"/>
                </a:tc>
                <a:extLst>
                  <a:ext uri="{0D108BD9-81ED-4DB2-BD59-A6C34878D82A}">
                    <a16:rowId xmlns:a16="http://schemas.microsoft.com/office/drawing/2014/main" val="1705413146"/>
                  </a:ext>
                </a:extLst>
              </a:tr>
              <a:tr h="370840">
                <a:tc>
                  <a:txBody>
                    <a:bodyPr/>
                    <a:lstStyle/>
                    <a:p>
                      <a:pPr algn="r"/>
                      <a:r>
                        <a:rPr lang="en-PH" sz="1800" b="0" dirty="0">
                          <a:latin typeface="Consolas" panose="020B0609020204030204" pitchFamily="49" charset="0"/>
                        </a:rPr>
                        <a:t>127</a:t>
                      </a:r>
                    </a:p>
                  </a:txBody>
                  <a:tcPr anchor="ctr"/>
                </a:tc>
                <a:tc>
                  <a:txBody>
                    <a:bodyPr/>
                    <a:lstStyle/>
                    <a:p>
                      <a:pPr algn="r"/>
                      <a:r>
                        <a:rPr lang="en-PH" sz="1800" b="0" dirty="0">
                          <a:latin typeface="Consolas" panose="020B0609020204030204" pitchFamily="49" charset="0"/>
                        </a:rPr>
                        <a:t>01111111</a:t>
                      </a:r>
                    </a:p>
                  </a:txBody>
                  <a:tcPr anchor="ctr"/>
                </a:tc>
                <a:tc>
                  <a:txBody>
                    <a:bodyPr/>
                    <a:lstStyle/>
                    <a:p>
                      <a:pPr algn="r"/>
                      <a:r>
                        <a:rPr lang="en-PH" sz="1800" b="0" dirty="0">
                          <a:latin typeface="Consolas" panose="020B0609020204030204" pitchFamily="49" charset="0"/>
                        </a:rPr>
                        <a:t>11111110</a:t>
                      </a:r>
                    </a:p>
                  </a:txBody>
                  <a:tcPr anchor="ctr"/>
                </a:tc>
                <a:extLst>
                  <a:ext uri="{0D108BD9-81ED-4DB2-BD59-A6C34878D82A}">
                    <a16:rowId xmlns:a16="http://schemas.microsoft.com/office/drawing/2014/main" val="4154612112"/>
                  </a:ext>
                </a:extLst>
              </a:tr>
              <a:tr h="370840">
                <a:tc>
                  <a:txBody>
                    <a:bodyPr/>
                    <a:lstStyle/>
                    <a:p>
                      <a:pPr algn="r"/>
                      <a:r>
                        <a:rPr lang="en-PH" sz="1800" b="0" dirty="0">
                          <a:latin typeface="Consolas" panose="020B0609020204030204" pitchFamily="49" charset="0"/>
                        </a:rPr>
                        <a:t>170</a:t>
                      </a:r>
                    </a:p>
                  </a:txBody>
                  <a:tcPr anchor="ctr"/>
                </a:tc>
                <a:tc>
                  <a:txBody>
                    <a:bodyPr/>
                    <a:lstStyle/>
                    <a:p>
                      <a:pPr algn="r"/>
                      <a:r>
                        <a:rPr lang="en-PH" sz="1800" b="0" dirty="0">
                          <a:latin typeface="Consolas" panose="020B0609020204030204" pitchFamily="49" charset="0"/>
                        </a:rPr>
                        <a:t>10101010</a:t>
                      </a:r>
                    </a:p>
                  </a:txBody>
                  <a:tcPr anchor="ctr"/>
                </a:tc>
                <a:tc>
                  <a:txBody>
                    <a:bodyPr/>
                    <a:lstStyle/>
                    <a:p>
                      <a:pPr algn="r"/>
                      <a:r>
                        <a:rPr lang="en-PH" sz="1800" b="0" dirty="0">
                          <a:latin typeface="Consolas" panose="020B0609020204030204" pitchFamily="49" charset="0"/>
                        </a:rPr>
                        <a:t>01010101</a:t>
                      </a:r>
                    </a:p>
                  </a:txBody>
                  <a:tcPr anchor="ctr"/>
                </a:tc>
                <a:extLst>
                  <a:ext uri="{0D108BD9-81ED-4DB2-BD59-A6C34878D82A}">
                    <a16:rowId xmlns:a16="http://schemas.microsoft.com/office/drawing/2014/main" val="3724288463"/>
                  </a:ext>
                </a:extLst>
              </a:tr>
              <a:tr h="370840">
                <a:tc>
                  <a:txBody>
                    <a:bodyPr/>
                    <a:lstStyle/>
                    <a:p>
                      <a:pPr algn="r"/>
                      <a:r>
                        <a:rPr lang="en-PH" sz="1800" b="0" dirty="0">
                          <a:latin typeface="Consolas" panose="020B0609020204030204" pitchFamily="49" charset="0"/>
                        </a:rPr>
                        <a:t>255</a:t>
                      </a:r>
                    </a:p>
                  </a:txBody>
                  <a:tcPr anchor="ctr"/>
                </a:tc>
                <a:tc>
                  <a:txBody>
                    <a:bodyPr/>
                    <a:lstStyle/>
                    <a:p>
                      <a:pPr algn="r"/>
                      <a:r>
                        <a:rPr lang="en-PH" sz="1800" b="0" dirty="0">
                          <a:latin typeface="Consolas" panose="020B0609020204030204" pitchFamily="49" charset="0"/>
                        </a:rPr>
                        <a:t>11111111</a:t>
                      </a:r>
                    </a:p>
                  </a:txBody>
                  <a:tcPr anchor="ctr"/>
                </a:tc>
                <a:tc>
                  <a:txBody>
                    <a:bodyPr/>
                    <a:lstStyle/>
                    <a:p>
                      <a:pPr algn="r"/>
                      <a:r>
                        <a:rPr lang="en-PH" sz="1800" b="0" dirty="0">
                          <a:latin typeface="Consolas" panose="020B0609020204030204" pitchFamily="49" charset="0"/>
                        </a:rPr>
                        <a:t>11111111</a:t>
                      </a:r>
                    </a:p>
                  </a:txBody>
                  <a:tcPr anchor="ctr"/>
                </a:tc>
                <a:extLst>
                  <a:ext uri="{0D108BD9-81ED-4DB2-BD59-A6C34878D82A}">
                    <a16:rowId xmlns:a16="http://schemas.microsoft.com/office/drawing/2014/main" val="4171702569"/>
                  </a:ext>
                </a:extLst>
              </a:tr>
            </a:tbl>
          </a:graphicData>
        </a:graphic>
      </p:graphicFrame>
      <p:sp>
        <p:nvSpPr>
          <p:cNvPr id="4" name="Slide Number Placeholder 3">
            <a:extLst>
              <a:ext uri="{FF2B5EF4-FFF2-40B4-BE49-F238E27FC236}">
                <a16:creationId xmlns:a16="http://schemas.microsoft.com/office/drawing/2014/main" id="{4DD1623A-FB04-42FE-A9EA-78879B7342BE}"/>
              </a:ext>
            </a:extLst>
          </p:cNvPr>
          <p:cNvSpPr>
            <a:spLocks noGrp="1"/>
          </p:cNvSpPr>
          <p:nvPr>
            <p:ph type="sldNum" sz="quarter" idx="12"/>
          </p:nvPr>
        </p:nvSpPr>
        <p:spPr/>
        <p:txBody>
          <a:bodyPr>
            <a:normAutofit/>
          </a:bodyPr>
          <a:lstStyle/>
          <a:p>
            <a:pPr>
              <a:spcAft>
                <a:spcPts val="600"/>
              </a:spcAft>
            </a:pPr>
            <a:fld id="{C01389E6-C847-4AD0-B56D-D205B2EAB1EE}" type="slidenum">
              <a:rPr lang="en-US" smtClean="0"/>
              <a:pPr>
                <a:spcAft>
                  <a:spcPts val="600"/>
                </a:spcAft>
              </a:pPr>
              <a:t>39</a:t>
            </a:fld>
            <a:endParaRPr lang="en-US"/>
          </a:p>
        </p:txBody>
      </p:sp>
    </p:spTree>
    <p:extLst>
      <p:ext uri="{BB962C8B-B14F-4D97-AF65-F5344CB8AC3E}">
        <p14:creationId xmlns:p14="http://schemas.microsoft.com/office/powerpoint/2010/main" val="2209642709"/>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Video 7">
            <a:extLst>
              <a:ext uri="{FF2B5EF4-FFF2-40B4-BE49-F238E27FC236}">
                <a16:creationId xmlns:a16="http://schemas.microsoft.com/office/drawing/2014/main" id="{A88D035C-C3EA-4089-8271-0F0A7D9AED4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9"/>
          <a:stretch/>
        </p:blipFill>
        <p:spPr>
          <a:xfrm>
            <a:off x="20" y="-1"/>
            <a:ext cx="12191980" cy="6857571"/>
          </a:xfrm>
          <a:prstGeom prst="rect">
            <a:avLst/>
          </a:prstGeom>
        </p:spPr>
      </p:pic>
      <p:sp>
        <p:nvSpPr>
          <p:cNvPr id="14" name="Rectangle 13">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A93E516E-EE43-469F-91AC-212CA6C33F20}"/>
              </a:ext>
            </a:extLst>
          </p:cNvPr>
          <p:cNvSpPr>
            <a:spLocks noGrp="1"/>
          </p:cNvSpPr>
          <p:nvPr>
            <p:ph type="ctrTitle"/>
          </p:nvPr>
        </p:nvSpPr>
        <p:spPr>
          <a:xfrm>
            <a:off x="1619534" y="504966"/>
            <a:ext cx="8952932" cy="3043213"/>
          </a:xfrm>
        </p:spPr>
        <p:txBody>
          <a:bodyPr anchor="b">
            <a:normAutofit/>
          </a:bodyPr>
          <a:lstStyle/>
          <a:p>
            <a:r>
              <a:rPr lang="en-PH">
                <a:solidFill>
                  <a:schemeClr val="bg1"/>
                </a:solidFill>
              </a:rPr>
              <a:t>Part 1: Introduction</a:t>
            </a:r>
          </a:p>
        </p:txBody>
      </p:sp>
      <p:sp>
        <p:nvSpPr>
          <p:cNvPr id="6" name="Subtitle 5">
            <a:extLst>
              <a:ext uri="{FF2B5EF4-FFF2-40B4-BE49-F238E27FC236}">
                <a16:creationId xmlns:a16="http://schemas.microsoft.com/office/drawing/2014/main" id="{0C09D765-88C8-48C6-BFF2-FE15F8F95B77}"/>
              </a:ext>
            </a:extLst>
          </p:cNvPr>
          <p:cNvSpPr>
            <a:spLocks noGrp="1"/>
          </p:cNvSpPr>
          <p:nvPr>
            <p:ph type="subTitle" idx="1"/>
          </p:nvPr>
        </p:nvSpPr>
        <p:spPr>
          <a:xfrm>
            <a:off x="2950191" y="3749746"/>
            <a:ext cx="6291618" cy="2208321"/>
          </a:xfrm>
        </p:spPr>
        <p:txBody>
          <a:bodyPr anchor="t">
            <a:normAutofit/>
          </a:bodyPr>
          <a:lstStyle/>
          <a:p>
            <a:endParaRPr lang="en-PH">
              <a:solidFill>
                <a:schemeClr val="bg1"/>
              </a:solidFill>
            </a:endParaRPr>
          </a:p>
        </p:txBody>
      </p:sp>
      <p:sp>
        <p:nvSpPr>
          <p:cNvPr id="2" name="Slide Number Placeholder 1">
            <a:extLst>
              <a:ext uri="{FF2B5EF4-FFF2-40B4-BE49-F238E27FC236}">
                <a16:creationId xmlns:a16="http://schemas.microsoft.com/office/drawing/2014/main" id="{2A8A9250-9AE2-4CFE-B13B-9B61FAEF0852}"/>
              </a:ext>
            </a:extLst>
          </p:cNvPr>
          <p:cNvSpPr>
            <a:spLocks noGrp="1"/>
          </p:cNvSpPr>
          <p:nvPr>
            <p:ph type="sldNum" sz="quarter" idx="12"/>
          </p:nvPr>
        </p:nvSpPr>
        <p:spPr/>
        <p:txBody>
          <a:bodyPr/>
          <a:lstStyle/>
          <a:p>
            <a:fld id="{C01389E6-C847-4AD0-B56D-D205B2EAB1EE}" type="slidenum">
              <a:rPr lang="en-US" smtClean="0"/>
              <a:t>4</a:t>
            </a:fld>
            <a:endParaRPr lang="en-US"/>
          </a:p>
        </p:txBody>
      </p:sp>
    </p:spTree>
    <p:extLst>
      <p:ext uri="{BB962C8B-B14F-4D97-AF65-F5344CB8AC3E}">
        <p14:creationId xmlns:p14="http://schemas.microsoft.com/office/powerpoint/2010/main" val="56536857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6331669-7B7D-4966-8726-802FFBB140D5}"/>
              </a:ext>
            </a:extLst>
          </p:cNvPr>
          <p:cNvSpPr>
            <a:spLocks noGrp="1"/>
          </p:cNvSpPr>
          <p:nvPr>
            <p:ph type="title"/>
          </p:nvPr>
        </p:nvSpPr>
        <p:spPr>
          <a:xfrm>
            <a:off x="579120" y="795528"/>
            <a:ext cx="11033760" cy="1234440"/>
          </a:xfrm>
        </p:spPr>
        <p:txBody>
          <a:bodyPr anchor="ctr">
            <a:normAutofit/>
          </a:bodyPr>
          <a:lstStyle/>
          <a:p>
            <a:r>
              <a:rPr lang="en-PH" sz="2400" dirty="0"/>
              <a:t>Setup</a:t>
            </a:r>
          </a:p>
        </p:txBody>
      </p:sp>
      <p:graphicFrame>
        <p:nvGraphicFramePr>
          <p:cNvPr id="21" name="Table 21">
            <a:extLst>
              <a:ext uri="{FF2B5EF4-FFF2-40B4-BE49-F238E27FC236}">
                <a16:creationId xmlns:a16="http://schemas.microsoft.com/office/drawing/2014/main" id="{E6691414-6D2D-4DB6-9E40-E9668C345E7C}"/>
              </a:ext>
            </a:extLst>
          </p:cNvPr>
          <p:cNvGraphicFramePr>
            <a:graphicFrameLocks noGrp="1"/>
          </p:cNvGraphicFramePr>
          <p:nvPr>
            <p:ph sz="half" idx="1"/>
            <p:extLst>
              <p:ext uri="{D42A27DB-BD31-4B8C-83A1-F6EECF244321}">
                <p14:modId xmlns:p14="http://schemas.microsoft.com/office/powerpoint/2010/main" val="2831406566"/>
              </p:ext>
            </p:extLst>
          </p:nvPr>
        </p:nvGraphicFramePr>
        <p:xfrm>
          <a:off x="579120" y="2112962"/>
          <a:ext cx="3664406" cy="3958185"/>
        </p:xfrm>
        <a:graphic>
          <a:graphicData uri="http://schemas.openxmlformats.org/drawingml/2006/table">
            <a:tbl>
              <a:tblPr firstRow="1" bandRow="1">
                <a:tableStyleId>{00A15C55-8517-42AA-B614-E9B94910E393}</a:tableStyleId>
              </a:tblPr>
              <a:tblGrid>
                <a:gridCol w="1832203">
                  <a:extLst>
                    <a:ext uri="{9D8B030D-6E8A-4147-A177-3AD203B41FA5}">
                      <a16:colId xmlns:a16="http://schemas.microsoft.com/office/drawing/2014/main" val="618930825"/>
                    </a:ext>
                  </a:extLst>
                </a:gridCol>
                <a:gridCol w="1832203">
                  <a:extLst>
                    <a:ext uri="{9D8B030D-6E8A-4147-A177-3AD203B41FA5}">
                      <a16:colId xmlns:a16="http://schemas.microsoft.com/office/drawing/2014/main" val="3896507780"/>
                    </a:ext>
                  </a:extLst>
                </a:gridCol>
              </a:tblGrid>
              <a:tr h="559989">
                <a:tc gridSpan="2">
                  <a:txBody>
                    <a:bodyPr/>
                    <a:lstStyle/>
                    <a:p>
                      <a:r>
                        <a:rPr lang="en-PH" sz="1600" dirty="0"/>
                        <a:t>Pin Setup</a:t>
                      </a:r>
                    </a:p>
                  </a:txBody>
                  <a:tcPr anchor="ctr"/>
                </a:tc>
                <a:tc hMerge="1">
                  <a:txBody>
                    <a:bodyPr/>
                    <a:lstStyle/>
                    <a:p>
                      <a:endParaRPr lang="en-PH" dirty="0"/>
                    </a:p>
                  </a:txBody>
                  <a:tcPr/>
                </a:tc>
                <a:extLst>
                  <a:ext uri="{0D108BD9-81ED-4DB2-BD59-A6C34878D82A}">
                    <a16:rowId xmlns:a16="http://schemas.microsoft.com/office/drawing/2014/main" val="1084123925"/>
                  </a:ext>
                </a:extLst>
              </a:tr>
              <a:tr h="559989">
                <a:tc>
                  <a:txBody>
                    <a:bodyPr/>
                    <a:lstStyle/>
                    <a:p>
                      <a:r>
                        <a:rPr lang="en-PH" sz="1600" b="1" dirty="0"/>
                        <a:t>Arduino Pin</a:t>
                      </a:r>
                    </a:p>
                  </a:txBody>
                  <a:tcPr anchor="ctr"/>
                </a:tc>
                <a:tc>
                  <a:txBody>
                    <a:bodyPr/>
                    <a:lstStyle/>
                    <a:p>
                      <a:r>
                        <a:rPr lang="en-PH" sz="1600" b="1" dirty="0"/>
                        <a:t>74HC595 Pin</a:t>
                      </a:r>
                    </a:p>
                  </a:txBody>
                  <a:tcPr anchor="ctr"/>
                </a:tc>
                <a:extLst>
                  <a:ext uri="{0D108BD9-81ED-4DB2-BD59-A6C34878D82A}">
                    <a16:rowId xmlns:a16="http://schemas.microsoft.com/office/drawing/2014/main" val="1897417635"/>
                  </a:ext>
                </a:extLst>
              </a:tr>
              <a:tr h="559989">
                <a:tc>
                  <a:txBody>
                    <a:bodyPr/>
                    <a:lstStyle/>
                    <a:p>
                      <a:r>
                        <a:rPr lang="en-PH" sz="1600" dirty="0">
                          <a:latin typeface="Consolas" panose="020B0609020204030204" pitchFamily="49" charset="0"/>
                        </a:rPr>
                        <a:t>D4</a:t>
                      </a:r>
                    </a:p>
                  </a:txBody>
                  <a:tcPr anchor="ctr"/>
                </a:tc>
                <a:tc>
                  <a:txBody>
                    <a:bodyPr/>
                    <a:lstStyle/>
                    <a:p>
                      <a:r>
                        <a:rPr lang="en-PH" sz="1600" dirty="0">
                          <a:latin typeface="Consolas" panose="020B0609020204030204" pitchFamily="49" charset="0"/>
                        </a:rPr>
                        <a:t>Pin 14 (DS)</a:t>
                      </a:r>
                    </a:p>
                  </a:txBody>
                  <a:tcPr anchor="ctr"/>
                </a:tc>
                <a:extLst>
                  <a:ext uri="{0D108BD9-81ED-4DB2-BD59-A6C34878D82A}">
                    <a16:rowId xmlns:a16="http://schemas.microsoft.com/office/drawing/2014/main" val="2246794572"/>
                  </a:ext>
                </a:extLst>
              </a:tr>
              <a:tr h="559989">
                <a:tc>
                  <a:txBody>
                    <a:bodyPr/>
                    <a:lstStyle/>
                    <a:p>
                      <a:r>
                        <a:rPr lang="en-PH" sz="1600" dirty="0">
                          <a:latin typeface="Consolas" panose="020B0609020204030204" pitchFamily="49" charset="0"/>
                        </a:rPr>
                        <a:t>D5</a:t>
                      </a:r>
                    </a:p>
                  </a:txBody>
                  <a:tcPr anchor="ctr"/>
                </a:tc>
                <a:tc>
                  <a:txBody>
                    <a:bodyPr/>
                    <a:lstStyle/>
                    <a:p>
                      <a:r>
                        <a:rPr lang="en-PH" sz="1600" dirty="0">
                          <a:latin typeface="Consolas" panose="020B0609020204030204" pitchFamily="49" charset="0"/>
                        </a:rPr>
                        <a:t>Pin 12 (ST_CP)</a:t>
                      </a:r>
                    </a:p>
                  </a:txBody>
                  <a:tcPr anchor="ctr"/>
                </a:tc>
                <a:extLst>
                  <a:ext uri="{0D108BD9-81ED-4DB2-BD59-A6C34878D82A}">
                    <a16:rowId xmlns:a16="http://schemas.microsoft.com/office/drawing/2014/main" val="3117578451"/>
                  </a:ext>
                </a:extLst>
              </a:tr>
              <a:tr h="559989">
                <a:tc>
                  <a:txBody>
                    <a:bodyPr/>
                    <a:lstStyle/>
                    <a:p>
                      <a:r>
                        <a:rPr lang="en-PH" sz="1600" dirty="0">
                          <a:latin typeface="Consolas" panose="020B0609020204030204" pitchFamily="49" charset="0"/>
                        </a:rPr>
                        <a:t>D6</a:t>
                      </a:r>
                    </a:p>
                  </a:txBody>
                  <a:tcPr anchor="ctr"/>
                </a:tc>
                <a:tc>
                  <a:txBody>
                    <a:bodyPr/>
                    <a:lstStyle/>
                    <a:p>
                      <a:r>
                        <a:rPr lang="en-PH" sz="1600" dirty="0">
                          <a:latin typeface="Consolas" panose="020B0609020204030204" pitchFamily="49" charset="0"/>
                        </a:rPr>
                        <a:t>Pin 11 (SH_CP)</a:t>
                      </a:r>
                    </a:p>
                  </a:txBody>
                  <a:tcPr anchor="ctr"/>
                </a:tc>
                <a:extLst>
                  <a:ext uri="{0D108BD9-81ED-4DB2-BD59-A6C34878D82A}">
                    <a16:rowId xmlns:a16="http://schemas.microsoft.com/office/drawing/2014/main" val="2933676597"/>
                  </a:ext>
                </a:extLst>
              </a:tr>
              <a:tr h="574782">
                <a:tc>
                  <a:txBody>
                    <a:bodyPr/>
                    <a:lstStyle/>
                    <a:p>
                      <a:r>
                        <a:rPr lang="en-PH" sz="1600" dirty="0">
                          <a:latin typeface="Consolas" panose="020B0609020204030204" pitchFamily="49" charset="0"/>
                        </a:rPr>
                        <a:t>5V</a:t>
                      </a:r>
                    </a:p>
                  </a:txBody>
                  <a:tcPr anchor="ctr"/>
                </a:tc>
                <a:tc>
                  <a:txBody>
                    <a:bodyPr/>
                    <a:lstStyle/>
                    <a:p>
                      <a:r>
                        <a:rPr lang="en-PH" sz="1600" dirty="0">
                          <a:latin typeface="Consolas" panose="020B0609020204030204" pitchFamily="49" charset="0"/>
                        </a:rPr>
                        <a:t>Pin 10 (MR)</a:t>
                      </a:r>
                    </a:p>
                    <a:p>
                      <a:r>
                        <a:rPr lang="en-PH" sz="1600" dirty="0">
                          <a:latin typeface="Consolas" panose="020B0609020204030204" pitchFamily="49" charset="0"/>
                        </a:rPr>
                        <a:t>Pin 16 (VCC)</a:t>
                      </a:r>
                    </a:p>
                  </a:txBody>
                  <a:tcPr anchor="ctr"/>
                </a:tc>
                <a:extLst>
                  <a:ext uri="{0D108BD9-81ED-4DB2-BD59-A6C34878D82A}">
                    <a16:rowId xmlns:a16="http://schemas.microsoft.com/office/drawing/2014/main" val="392907073"/>
                  </a:ext>
                </a:extLst>
              </a:tr>
              <a:tr h="574782">
                <a:tc>
                  <a:txBody>
                    <a:bodyPr/>
                    <a:lstStyle/>
                    <a:p>
                      <a:r>
                        <a:rPr lang="en-PH" sz="1600" dirty="0">
                          <a:latin typeface="Consolas" panose="020B0609020204030204" pitchFamily="49" charset="0"/>
                        </a:rPr>
                        <a:t>GND</a:t>
                      </a:r>
                    </a:p>
                  </a:txBody>
                  <a:tcPr anchor="ctr"/>
                </a:tc>
                <a:tc>
                  <a:txBody>
                    <a:bodyPr/>
                    <a:lstStyle/>
                    <a:p>
                      <a:r>
                        <a:rPr lang="en-PH" sz="1600" dirty="0">
                          <a:latin typeface="Consolas" panose="020B0609020204030204" pitchFamily="49" charset="0"/>
                        </a:rPr>
                        <a:t>Pin 08 (GND)</a:t>
                      </a:r>
                    </a:p>
                    <a:p>
                      <a:r>
                        <a:rPr lang="en-PH" sz="1600" dirty="0">
                          <a:latin typeface="Consolas" panose="020B0609020204030204" pitchFamily="49" charset="0"/>
                        </a:rPr>
                        <a:t>Pin 13 (OE)</a:t>
                      </a:r>
                    </a:p>
                  </a:txBody>
                  <a:tcPr anchor="ctr"/>
                </a:tc>
                <a:extLst>
                  <a:ext uri="{0D108BD9-81ED-4DB2-BD59-A6C34878D82A}">
                    <a16:rowId xmlns:a16="http://schemas.microsoft.com/office/drawing/2014/main" val="3920126968"/>
                  </a:ext>
                </a:extLst>
              </a:tr>
            </a:tbl>
          </a:graphicData>
        </a:graphic>
      </p:graphicFrame>
      <p:pic>
        <p:nvPicPr>
          <p:cNvPr id="20" name="Content Placeholder 19" descr="A screenshot of a computer&#10;&#10;Description automatically generated with medium confidence">
            <a:extLst>
              <a:ext uri="{FF2B5EF4-FFF2-40B4-BE49-F238E27FC236}">
                <a16:creationId xmlns:a16="http://schemas.microsoft.com/office/drawing/2014/main" id="{28278215-61EA-46F9-9E66-7BCCCD820D6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72572" y="2679189"/>
            <a:ext cx="6940308" cy="2825502"/>
          </a:xfrm>
        </p:spPr>
      </p:pic>
      <p:sp>
        <p:nvSpPr>
          <p:cNvPr id="5" name="Slide Number Placeholder 4">
            <a:extLst>
              <a:ext uri="{FF2B5EF4-FFF2-40B4-BE49-F238E27FC236}">
                <a16:creationId xmlns:a16="http://schemas.microsoft.com/office/drawing/2014/main" id="{AF42C4A5-E74C-4063-A75B-5EFC64AE3F11}"/>
              </a:ext>
            </a:extLst>
          </p:cNvPr>
          <p:cNvSpPr>
            <a:spLocks noGrp="1"/>
          </p:cNvSpPr>
          <p:nvPr>
            <p:ph type="sldNum" sz="quarter" idx="12"/>
          </p:nvPr>
        </p:nvSpPr>
        <p:spPr/>
        <p:txBody>
          <a:bodyPr/>
          <a:lstStyle/>
          <a:p>
            <a:fld id="{C01389E6-C847-4AD0-B56D-D205B2EAB1EE}" type="slidenum">
              <a:rPr lang="en-US" smtClean="0"/>
              <a:t>40</a:t>
            </a:fld>
            <a:endParaRPr lang="en-US"/>
          </a:p>
        </p:txBody>
      </p:sp>
    </p:spTree>
    <p:extLst>
      <p:ext uri="{BB962C8B-B14F-4D97-AF65-F5344CB8AC3E}">
        <p14:creationId xmlns:p14="http://schemas.microsoft.com/office/powerpoint/2010/main" val="2257398647"/>
      </p:ext>
    </p:extLst>
  </p:cSld>
  <p:clrMapOvr>
    <a:masterClrMapping/>
  </p:clrMapOvr>
  <p:transition spd="slow">
    <p:cove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7404E292-5FAB-47E8-A663-A07530CED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80FF8ED-64CE-400C-A4D5-9F943FC26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accent2">
                  <a:lumMod val="60000"/>
                  <a:lumOff val="4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68868AD-100D-45F3-B11E-8A2936712B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1999" cy="6858000"/>
          </a:xfrm>
          <a:prstGeom prst="rect">
            <a:avLst/>
          </a:prstGeom>
          <a:gradFill>
            <a:gsLst>
              <a:gs pos="49000">
                <a:schemeClr val="accent5">
                  <a:alpha val="50000"/>
                </a:schemeClr>
              </a:gs>
              <a:gs pos="100000">
                <a:schemeClr val="accent2">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14742CC-05F9-44AC-AF98-AB6EF810E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0">
                <a:schemeClr val="accent2">
                  <a:alpha val="17000"/>
                </a:schemeClr>
              </a:gs>
              <a:gs pos="85000">
                <a:schemeClr val="accent4">
                  <a:alpha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3">
            <a:extLst>
              <a:ext uri="{FF2B5EF4-FFF2-40B4-BE49-F238E27FC236}">
                <a16:creationId xmlns:a16="http://schemas.microsoft.com/office/drawing/2014/main" id="{853C77DB-C7E3-4B1F-9AD0-1EB2982A8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460656" y="-2569189"/>
            <a:ext cx="5115722" cy="10255626"/>
          </a:xfrm>
          <a:custGeom>
            <a:avLst/>
            <a:gdLst>
              <a:gd name="connsiteX0" fmla="*/ 2065105 w 2065105"/>
              <a:gd name="connsiteY0" fmla="*/ 0 h 4139967"/>
              <a:gd name="connsiteX1" fmla="*/ 2065105 w 2065105"/>
              <a:gd name="connsiteY1" fmla="*/ 4139967 h 4139967"/>
              <a:gd name="connsiteX2" fmla="*/ 1858573 w 2065105"/>
              <a:gd name="connsiteY2" fmla="*/ 4129538 h 4139967"/>
              <a:gd name="connsiteX3" fmla="*/ 0 w 2065105"/>
              <a:gd name="connsiteY3" fmla="*/ 2069983 h 4139967"/>
              <a:gd name="connsiteX4" fmla="*/ 1858573 w 2065105"/>
              <a:gd name="connsiteY4" fmla="*/ 10428 h 413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105" h="4139967">
                <a:moveTo>
                  <a:pt x="2065105" y="0"/>
                </a:moveTo>
                <a:lnTo>
                  <a:pt x="2065105" y="4139967"/>
                </a:lnTo>
                <a:lnTo>
                  <a:pt x="1858573" y="4129538"/>
                </a:lnTo>
                <a:cubicBezTo>
                  <a:pt x="814640" y="4023521"/>
                  <a:pt x="0" y="3141887"/>
                  <a:pt x="0" y="2069983"/>
                </a:cubicBezTo>
                <a:cubicBezTo>
                  <a:pt x="0" y="998079"/>
                  <a:pt x="814640" y="116446"/>
                  <a:pt x="1858573" y="10428"/>
                </a:cubicBezTo>
                <a:close/>
              </a:path>
            </a:pathLst>
          </a:custGeom>
          <a:gradFill flip="none" rotWithShape="1">
            <a:gsLst>
              <a:gs pos="7000">
                <a:schemeClr val="accent4">
                  <a:lumMod val="60000"/>
                  <a:lumOff val="40000"/>
                  <a:alpha val="3000"/>
                </a:schemeClr>
              </a:gs>
              <a:gs pos="100000">
                <a:schemeClr val="accent4">
                  <a:lumMod val="60000"/>
                  <a:lumOff val="40000"/>
                  <a:alpha val="3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92A5C6EC-3B44-4524-85E5-C5AC384D327E}"/>
              </a:ext>
            </a:extLst>
          </p:cNvPr>
          <p:cNvSpPr>
            <a:spLocks noGrp="1"/>
          </p:cNvSpPr>
          <p:nvPr>
            <p:ph type="title"/>
          </p:nvPr>
        </p:nvSpPr>
        <p:spPr>
          <a:xfrm>
            <a:off x="1524000" y="1104445"/>
            <a:ext cx="9144000" cy="2826182"/>
          </a:xfrm>
        </p:spPr>
        <p:txBody>
          <a:bodyPr vert="horz" lIns="0" tIns="0" rIns="0" bIns="0" rtlCol="0" anchor="ctr">
            <a:normAutofit/>
          </a:bodyPr>
          <a:lstStyle/>
          <a:p>
            <a:pPr algn="ctr"/>
            <a:r>
              <a:rPr lang="en-US" sz="4400" spc="750">
                <a:solidFill>
                  <a:schemeClr val="bg1"/>
                </a:solidFill>
              </a:rPr>
              <a:t>Demo Code</a:t>
            </a:r>
          </a:p>
        </p:txBody>
      </p:sp>
      <p:sp>
        <p:nvSpPr>
          <p:cNvPr id="7" name="Text Placeholder 6">
            <a:extLst>
              <a:ext uri="{FF2B5EF4-FFF2-40B4-BE49-F238E27FC236}">
                <a16:creationId xmlns:a16="http://schemas.microsoft.com/office/drawing/2014/main" id="{D9AB8EE9-718B-49D2-A83E-A183AC9EF04E}"/>
              </a:ext>
            </a:extLst>
          </p:cNvPr>
          <p:cNvSpPr>
            <a:spLocks noGrp="1"/>
          </p:cNvSpPr>
          <p:nvPr>
            <p:ph idx="1"/>
          </p:nvPr>
        </p:nvSpPr>
        <p:spPr>
          <a:xfrm>
            <a:off x="2022582" y="5369289"/>
            <a:ext cx="8138765" cy="756919"/>
          </a:xfrm>
        </p:spPr>
        <p:txBody>
          <a:bodyPr vert="horz" lIns="0" tIns="0" rIns="0" bIns="0" rtlCol="0" anchor="ctr">
            <a:normAutofit/>
          </a:bodyPr>
          <a:lstStyle/>
          <a:p>
            <a:pPr marL="0" indent="0" algn="ctr">
              <a:lnSpc>
                <a:spcPct val="140000"/>
              </a:lnSpc>
              <a:buNone/>
            </a:pPr>
            <a:r>
              <a:rPr lang="en-US" sz="1200" b="1">
                <a:solidFill>
                  <a:schemeClr val="bg1"/>
                </a:solidFill>
                <a:latin typeface="Consolas" panose="020B0609020204030204" pitchFamily="49" charset="0"/>
              </a:rPr>
              <a:t>https://github.com/acmacunlay/arduino-shift-register-demo/blob/main/arduino-shift-register-demo.ino</a:t>
            </a:r>
            <a:endParaRPr lang="en-US" sz="1200" b="1" dirty="0">
              <a:solidFill>
                <a:schemeClr val="bg1"/>
              </a:solidFill>
              <a:latin typeface="Consolas" panose="020B0609020204030204" pitchFamily="49" charset="0"/>
            </a:endParaRPr>
          </a:p>
        </p:txBody>
      </p:sp>
      <p:sp>
        <p:nvSpPr>
          <p:cNvPr id="5" name="Slide Number Placeholder 4">
            <a:extLst>
              <a:ext uri="{FF2B5EF4-FFF2-40B4-BE49-F238E27FC236}">
                <a16:creationId xmlns:a16="http://schemas.microsoft.com/office/drawing/2014/main" id="{4EB654CF-02ED-4238-A920-0502F87ED0F1}"/>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41</a:t>
            </a:fld>
            <a:endParaRPr lang="en-US">
              <a:solidFill>
                <a:schemeClr val="bg1"/>
              </a:solidFill>
            </a:endParaRPr>
          </a:p>
        </p:txBody>
      </p:sp>
    </p:spTree>
    <p:extLst>
      <p:ext uri="{BB962C8B-B14F-4D97-AF65-F5344CB8AC3E}">
        <p14:creationId xmlns:p14="http://schemas.microsoft.com/office/powerpoint/2010/main" val="2510110773"/>
      </p:ext>
    </p:extLst>
  </p:cSld>
  <p:clrMapOvr>
    <a:masterClrMapping/>
  </p:clrMapOvr>
  <p:transition spd="slow">
    <p:cove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A4C95-B7D7-40C1-A481-BBF24696A295}"/>
              </a:ext>
            </a:extLst>
          </p:cNvPr>
          <p:cNvSpPr>
            <a:spLocks noGrp="1"/>
          </p:cNvSpPr>
          <p:nvPr>
            <p:ph type="title"/>
          </p:nvPr>
        </p:nvSpPr>
        <p:spPr/>
        <p:txBody>
          <a:bodyPr anchor="ctr"/>
          <a:lstStyle/>
          <a:p>
            <a:r>
              <a:rPr lang="en-PH" dirty="0"/>
              <a:t>References</a:t>
            </a:r>
          </a:p>
        </p:txBody>
      </p:sp>
      <p:sp>
        <p:nvSpPr>
          <p:cNvPr id="4" name="Content Placeholder 3">
            <a:extLst>
              <a:ext uri="{FF2B5EF4-FFF2-40B4-BE49-F238E27FC236}">
                <a16:creationId xmlns:a16="http://schemas.microsoft.com/office/drawing/2014/main" id="{4BF05C5B-FC06-4368-BEA2-884DD8301F61}"/>
              </a:ext>
            </a:extLst>
          </p:cNvPr>
          <p:cNvSpPr>
            <a:spLocks noGrp="1"/>
          </p:cNvSpPr>
          <p:nvPr>
            <p:ph sz="half" idx="1"/>
          </p:nvPr>
        </p:nvSpPr>
        <p:spPr/>
        <p:txBody>
          <a:bodyPr anchor="t">
            <a:normAutofit fontScale="55000" lnSpcReduction="20000"/>
          </a:bodyPr>
          <a:lstStyle/>
          <a:p>
            <a:r>
              <a:rPr lang="en-PH" dirty="0"/>
              <a:t>https://www.allaboutcircuits.com/technical-articles/what-is-a-microcontroller-introduction-component-characteristics-component/</a:t>
            </a:r>
          </a:p>
          <a:p>
            <a:r>
              <a:rPr lang="en-PH" dirty="0"/>
              <a:t>https://components101.com/articles/difference-between-microprocessor-and-microcontroller</a:t>
            </a:r>
          </a:p>
          <a:p>
            <a:r>
              <a:rPr lang="en-PH" dirty="0"/>
              <a:t>https://www.arduino.cc/en/guide/introduction</a:t>
            </a:r>
          </a:p>
          <a:p>
            <a:r>
              <a:rPr lang="en-PH" dirty="0"/>
              <a:t>https://store.arduino.cc/usa/arduino-uno-rev3</a:t>
            </a:r>
          </a:p>
          <a:p>
            <a:r>
              <a:rPr lang="en-PH" dirty="0"/>
              <a:t>https://store.arduino.cc/usa/arduino-micro</a:t>
            </a:r>
          </a:p>
          <a:p>
            <a:r>
              <a:rPr lang="en-PH" dirty="0"/>
              <a:t>https://store.arduino.cc/usa/arduino-nano</a:t>
            </a:r>
          </a:p>
          <a:p>
            <a:r>
              <a:rPr lang="en-PH" dirty="0"/>
              <a:t>https://store.arduino.cc/usa/mega-2560-r3</a:t>
            </a:r>
          </a:p>
          <a:p>
            <a:r>
              <a:rPr lang="en-PH" dirty="0"/>
              <a:t>https://www.researchgate.net/figure/Figure-A1-Arduino-Uno-Pinout_fig57_275651047</a:t>
            </a:r>
          </a:p>
          <a:p>
            <a:r>
              <a:rPr lang="en-PH" dirty="0"/>
              <a:t>https://technobyte.org/2016/07/power-up-the-arduino-uno/</a:t>
            </a:r>
          </a:p>
          <a:p>
            <a:r>
              <a:rPr lang="en-PH" dirty="0"/>
              <a:t>https://www.w3schools.com/cpp/cpp_data_types_string.asp</a:t>
            </a:r>
          </a:p>
          <a:p>
            <a:r>
              <a:rPr lang="en-PH" dirty="0"/>
              <a:t>https://www.arduino.cc/reference/en/language/variables/data-types/byte/</a:t>
            </a:r>
          </a:p>
        </p:txBody>
      </p:sp>
      <p:sp>
        <p:nvSpPr>
          <p:cNvPr id="5" name="Content Placeholder 4">
            <a:extLst>
              <a:ext uri="{FF2B5EF4-FFF2-40B4-BE49-F238E27FC236}">
                <a16:creationId xmlns:a16="http://schemas.microsoft.com/office/drawing/2014/main" id="{5FC042B7-D20F-44EB-92AE-0D3565F75473}"/>
              </a:ext>
            </a:extLst>
          </p:cNvPr>
          <p:cNvSpPr>
            <a:spLocks noGrp="1"/>
          </p:cNvSpPr>
          <p:nvPr>
            <p:ph sz="half" idx="2"/>
          </p:nvPr>
        </p:nvSpPr>
        <p:spPr/>
        <p:txBody>
          <a:bodyPr anchor="t">
            <a:normAutofit fontScale="55000" lnSpcReduction="20000"/>
          </a:bodyPr>
          <a:lstStyle/>
          <a:p>
            <a:r>
              <a:rPr lang="en-PH" dirty="0"/>
              <a:t>https://www.arduino.cc/reference/en/language/variables/data-types/bool/</a:t>
            </a:r>
          </a:p>
          <a:p>
            <a:r>
              <a:rPr lang="en-PH" dirty="0"/>
              <a:t>https://www.w3schools.com/cpp/cpp_conditions.asp</a:t>
            </a:r>
          </a:p>
          <a:p>
            <a:r>
              <a:rPr lang="en-PH" dirty="0"/>
              <a:t>https://www.arduino.cc/reference/en/language/structure/control-structure/switchcase/</a:t>
            </a:r>
          </a:p>
          <a:p>
            <a:r>
              <a:rPr lang="en-PH" dirty="0"/>
              <a:t>https://www.arduino.cc/reference/en/language/structure/control-structure/for/</a:t>
            </a:r>
          </a:p>
          <a:p>
            <a:r>
              <a:rPr lang="en-PH" dirty="0"/>
              <a:t>https://www.arduino.cc/reference/en/language/structure/control-structure/while/</a:t>
            </a:r>
          </a:p>
          <a:p>
            <a:r>
              <a:rPr lang="en-PH" dirty="0"/>
              <a:t>https://lastminuteengineers.com/74hc595-shift-register-arduino-tutorial/</a:t>
            </a:r>
          </a:p>
          <a:p>
            <a:r>
              <a:rPr lang="en-PH" dirty="0"/>
              <a:t>https://www.oomlout.com/oom.php/products/ardx/</a:t>
            </a:r>
          </a:p>
          <a:p>
            <a:r>
              <a:rPr lang="en-PH" dirty="0"/>
              <a:t>https://www.electronics-lab.com/project/3-wire-serial-lcd-using-a-shift-register/</a:t>
            </a:r>
          </a:p>
        </p:txBody>
      </p:sp>
      <p:sp>
        <p:nvSpPr>
          <p:cNvPr id="6" name="Slide Number Placeholder 5">
            <a:extLst>
              <a:ext uri="{FF2B5EF4-FFF2-40B4-BE49-F238E27FC236}">
                <a16:creationId xmlns:a16="http://schemas.microsoft.com/office/drawing/2014/main" id="{F3C41373-6D09-4607-88AC-B63BDEF46B99}"/>
              </a:ext>
            </a:extLst>
          </p:cNvPr>
          <p:cNvSpPr>
            <a:spLocks noGrp="1"/>
          </p:cNvSpPr>
          <p:nvPr>
            <p:ph type="sldNum" sz="quarter" idx="12"/>
          </p:nvPr>
        </p:nvSpPr>
        <p:spPr/>
        <p:txBody>
          <a:bodyPr/>
          <a:lstStyle/>
          <a:p>
            <a:fld id="{C01389E6-C847-4AD0-B56D-D205B2EAB1EE}" type="slidenum">
              <a:rPr lang="en-US" smtClean="0"/>
              <a:t>42</a:t>
            </a:fld>
            <a:endParaRPr lang="en-US"/>
          </a:p>
        </p:txBody>
      </p:sp>
    </p:spTree>
    <p:extLst>
      <p:ext uri="{BB962C8B-B14F-4D97-AF65-F5344CB8AC3E}">
        <p14:creationId xmlns:p14="http://schemas.microsoft.com/office/powerpoint/2010/main" val="1852008990"/>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387927" y="1028701"/>
            <a:ext cx="3248863" cy="3020785"/>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p>
        </p:txBody>
      </p:sp>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4777409" y="1028702"/>
            <a:ext cx="6273972" cy="4843462"/>
          </a:xfrm>
        </p:spPr>
        <p:txBody>
          <a:bodyPr anchor="ctr">
            <a:normAutofit/>
          </a:bodyPr>
          <a:lstStyle/>
          <a:p>
            <a:pPr marL="0" indent="0">
              <a:buNone/>
            </a:pPr>
            <a:r>
              <a:rPr lang="en-PH" sz="2400" b="1" dirty="0"/>
              <a:t>What is a Microcontroller?</a:t>
            </a:r>
          </a:p>
          <a:p>
            <a:r>
              <a:rPr lang="en-US" sz="1800" dirty="0"/>
              <a:t>A microcontroller unit (MCU) is a compact integrated circuit (IC) used to govern specific operation/s in an embedded system.</a:t>
            </a:r>
          </a:p>
          <a:p>
            <a:r>
              <a:rPr lang="en-US" sz="1800" dirty="0"/>
              <a:t>A typical MCU includes a processor, memory and input/output (I/O) peripherals on a single chip.</a:t>
            </a:r>
            <a:endParaRPr lang="en-PH" sz="1800" dirty="0"/>
          </a:p>
        </p:txBody>
      </p:sp>
      <p:sp>
        <p:nvSpPr>
          <p:cNvPr id="2" name="Slide Number Placeholder 1">
            <a:extLst>
              <a:ext uri="{FF2B5EF4-FFF2-40B4-BE49-F238E27FC236}">
                <a16:creationId xmlns:a16="http://schemas.microsoft.com/office/drawing/2014/main" id="{D56FAA1E-E9F8-4A4B-ABB9-0F69B1B1DCBA}"/>
              </a:ext>
            </a:extLst>
          </p:cNvPr>
          <p:cNvSpPr>
            <a:spLocks noGrp="1"/>
          </p:cNvSpPr>
          <p:nvPr>
            <p:ph type="sldNum" sz="quarter" idx="12"/>
          </p:nvPr>
        </p:nvSpPr>
        <p:spPr/>
        <p:txBody>
          <a:bodyPr/>
          <a:lstStyle/>
          <a:p>
            <a:fld id="{C01389E6-C847-4AD0-B56D-D205B2EAB1EE}" type="slidenum">
              <a:rPr lang="en-US" smtClean="0">
                <a:solidFill>
                  <a:schemeClr val="tx1"/>
                </a:solidFill>
              </a:rPr>
              <a:t>5</a:t>
            </a:fld>
            <a:endParaRPr lang="en-US">
              <a:solidFill>
                <a:schemeClr val="tx1"/>
              </a:solidFill>
            </a:endParaRPr>
          </a:p>
        </p:txBody>
      </p:sp>
    </p:spTree>
    <p:extLst>
      <p:ext uri="{BB962C8B-B14F-4D97-AF65-F5344CB8AC3E}">
        <p14:creationId xmlns:p14="http://schemas.microsoft.com/office/powerpoint/2010/main" val="4070304963"/>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37">
            <a:extLst>
              <a:ext uri="{FF2B5EF4-FFF2-40B4-BE49-F238E27FC236}">
                <a16:creationId xmlns:a16="http://schemas.microsoft.com/office/drawing/2014/main" id="{E3CBB9B1-7B7D-4BA1-A1AF-572168B395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8643193" y="457202"/>
            <a:ext cx="3091607" cy="643630"/>
          </a:xfrm>
        </p:spPr>
        <p:txBody>
          <a:bodyPr anchor="ctr">
            <a:normAutofit/>
          </a:bodyPr>
          <a:lstStyle/>
          <a:p>
            <a:r>
              <a:rPr lang="en-PH" sz="1600" dirty="0"/>
              <a:t>Part 1:</a:t>
            </a:r>
            <a:br>
              <a:rPr lang="en-PH" sz="1600" dirty="0"/>
            </a:br>
            <a:r>
              <a:rPr lang="en-PH" sz="1600" dirty="0"/>
              <a:t>Introduction</a:t>
            </a:r>
          </a:p>
        </p:txBody>
      </p:sp>
      <p:pic>
        <p:nvPicPr>
          <p:cNvPr id="21" name="Picture 20" descr="Electronic circuit board">
            <a:extLst>
              <a:ext uri="{FF2B5EF4-FFF2-40B4-BE49-F238E27FC236}">
                <a16:creationId xmlns:a16="http://schemas.microsoft.com/office/drawing/2014/main" id="{F7A29BCB-BD98-4726-A09D-B7C4D9D0A082}"/>
              </a:ext>
            </a:extLst>
          </p:cNvPr>
          <p:cNvPicPr>
            <a:picLocks noChangeAspect="1"/>
          </p:cNvPicPr>
          <p:nvPr/>
        </p:nvPicPr>
        <p:blipFill rotWithShape="1">
          <a:blip r:embed="rId2"/>
          <a:srcRect l="15470" r="-1" b="-1"/>
          <a:stretch/>
        </p:blipFill>
        <p:spPr>
          <a:xfrm>
            <a:off x="20" y="431"/>
            <a:ext cx="8115280" cy="6408311"/>
          </a:xfrm>
          <a:prstGeom prst="rect">
            <a:avLst/>
          </a:prstGeom>
        </p:spPr>
      </p:pic>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8643193" y="1100832"/>
            <a:ext cx="2942813" cy="4857841"/>
          </a:xfrm>
        </p:spPr>
        <p:txBody>
          <a:bodyPr anchor="ctr">
            <a:normAutofit/>
          </a:bodyPr>
          <a:lstStyle/>
          <a:p>
            <a:pPr marL="0" indent="0">
              <a:buNone/>
            </a:pPr>
            <a:r>
              <a:rPr lang="en-PH" sz="2400" b="1" dirty="0"/>
              <a:t>Microcontrollers or Microprocessors?</a:t>
            </a:r>
          </a:p>
          <a:p>
            <a:r>
              <a:rPr lang="en-US" sz="1400" i="1" dirty="0"/>
              <a:t>Microprocessors</a:t>
            </a:r>
            <a:r>
              <a:rPr lang="en-US" sz="1400" dirty="0"/>
              <a:t> are commonly used for intensive processing such as personal computers, laptops, mobile devices, and video games.</a:t>
            </a:r>
          </a:p>
          <a:p>
            <a:r>
              <a:rPr lang="en-US" sz="1400" i="1" dirty="0"/>
              <a:t>Microcontrollers</a:t>
            </a:r>
            <a:r>
              <a:rPr lang="en-US" sz="1400" dirty="0"/>
              <a:t> are usually used when the given task is fixed and predefined such as commercial appliances.</a:t>
            </a:r>
            <a:endParaRPr lang="en-PH" sz="1400" dirty="0"/>
          </a:p>
        </p:txBody>
      </p:sp>
      <p:sp>
        <p:nvSpPr>
          <p:cNvPr id="45" name="Rectangle 39">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49257"/>
          </a:xfrm>
          <a:prstGeom prst="rect">
            <a:avLst/>
          </a:prstGeom>
          <a:gradFill>
            <a:gsLst>
              <a:gs pos="34000">
                <a:schemeClr val="accent4">
                  <a:alpha val="73000"/>
                </a:schemeClr>
              </a:gs>
              <a:gs pos="100000">
                <a:schemeClr val="accent5">
                  <a:alpha val="89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1">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8314"/>
            <a:ext cx="8115300" cy="449258"/>
          </a:xfrm>
          <a:prstGeom prst="rect">
            <a:avLst/>
          </a:prstGeom>
          <a:gradFill>
            <a:gsLst>
              <a:gs pos="22000">
                <a:schemeClr val="accent5">
                  <a:lumMod val="60000"/>
                  <a:lumOff val="40000"/>
                  <a:alpha val="55000"/>
                </a:schemeClr>
              </a:gs>
              <a:gs pos="99000">
                <a:schemeClr val="accent2"/>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D0766C5C-B8A0-4099-B12E-258B7F55ACF9}"/>
              </a:ext>
            </a:extLst>
          </p:cNvPr>
          <p:cNvSpPr>
            <a:spLocks noGrp="1"/>
          </p:cNvSpPr>
          <p:nvPr>
            <p:ph type="sldNum" sz="quarter" idx="12"/>
          </p:nvPr>
        </p:nvSpPr>
        <p:spPr/>
        <p:txBody>
          <a:bodyPr/>
          <a:lstStyle/>
          <a:p>
            <a:fld id="{C01389E6-C847-4AD0-B56D-D205B2EAB1EE}" type="slidenum">
              <a:rPr lang="en-US" smtClean="0"/>
              <a:t>6</a:t>
            </a:fld>
            <a:endParaRPr lang="en-US"/>
          </a:p>
        </p:txBody>
      </p:sp>
    </p:spTree>
    <p:extLst>
      <p:ext uri="{BB962C8B-B14F-4D97-AF65-F5344CB8AC3E}">
        <p14:creationId xmlns:p14="http://schemas.microsoft.com/office/powerpoint/2010/main" val="851536430"/>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387927" y="1028701"/>
            <a:ext cx="3248863" cy="3020785"/>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p>
        </p:txBody>
      </p:sp>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4777409" y="1028702"/>
            <a:ext cx="6273972" cy="4843462"/>
          </a:xfrm>
        </p:spPr>
        <p:txBody>
          <a:bodyPr anchor="ctr">
            <a:normAutofit/>
          </a:bodyPr>
          <a:lstStyle/>
          <a:p>
            <a:pPr marL="0" indent="0">
              <a:buNone/>
            </a:pPr>
            <a:r>
              <a:rPr lang="en-PH" sz="2400" b="1" dirty="0"/>
              <a:t>What is Arduino?</a:t>
            </a:r>
          </a:p>
          <a:p>
            <a:r>
              <a:rPr lang="en-US" sz="1800" dirty="0"/>
              <a:t>Arduino is an open-source electronics platform based on easy-to-use hardware and software. </a:t>
            </a:r>
          </a:p>
          <a:p>
            <a:r>
              <a:rPr lang="en-US" sz="1800" dirty="0"/>
              <a:t>Arduino boards can read inputs such as light on a sensor, a finger on a button, or a Twitter message, and turn it into an output like activating a motor, turning on an LED, or publishing something online. </a:t>
            </a:r>
            <a:endParaRPr lang="en-PH" sz="1800" dirty="0"/>
          </a:p>
        </p:txBody>
      </p:sp>
      <p:sp>
        <p:nvSpPr>
          <p:cNvPr id="2" name="Slide Number Placeholder 1">
            <a:extLst>
              <a:ext uri="{FF2B5EF4-FFF2-40B4-BE49-F238E27FC236}">
                <a16:creationId xmlns:a16="http://schemas.microsoft.com/office/drawing/2014/main" id="{65ABB740-30D5-437A-BFD1-CF7D1C54FB1B}"/>
              </a:ext>
            </a:extLst>
          </p:cNvPr>
          <p:cNvSpPr>
            <a:spLocks noGrp="1"/>
          </p:cNvSpPr>
          <p:nvPr>
            <p:ph type="sldNum" sz="quarter" idx="12"/>
          </p:nvPr>
        </p:nvSpPr>
        <p:spPr/>
        <p:txBody>
          <a:bodyPr/>
          <a:lstStyle/>
          <a:p>
            <a:fld id="{C01389E6-C847-4AD0-B56D-D205B2EAB1EE}" type="slidenum">
              <a:rPr lang="en-US" smtClean="0">
                <a:solidFill>
                  <a:schemeClr val="tx1"/>
                </a:solidFill>
              </a:rPr>
              <a:t>7</a:t>
            </a:fld>
            <a:endParaRPr lang="en-US">
              <a:solidFill>
                <a:schemeClr val="tx1"/>
              </a:solidFill>
            </a:endParaRPr>
          </a:p>
        </p:txBody>
      </p:sp>
    </p:spTree>
    <p:extLst>
      <p:ext uri="{BB962C8B-B14F-4D97-AF65-F5344CB8AC3E}">
        <p14:creationId xmlns:p14="http://schemas.microsoft.com/office/powerpoint/2010/main" val="103434450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F50AE8E9-9783-47CB-B22B-437F2965DF07}"/>
              </a:ext>
            </a:extLst>
          </p:cNvPr>
          <p:cNvSpPr>
            <a:spLocks noGrp="1"/>
          </p:cNvSpPr>
          <p:nvPr>
            <p:ph type="title"/>
          </p:nvPr>
        </p:nvSpPr>
        <p:spPr>
          <a:xfrm>
            <a:off x="387927" y="1028701"/>
            <a:ext cx="3248863" cy="3020785"/>
          </a:xfrm>
        </p:spPr>
        <p:txBody>
          <a:bodyPr anchor="ctr">
            <a:normAutofit/>
          </a:bodyPr>
          <a:lstStyle/>
          <a:p>
            <a:r>
              <a:rPr lang="en-PH" sz="1600" dirty="0">
                <a:solidFill>
                  <a:schemeClr val="bg1"/>
                </a:solidFill>
              </a:rPr>
              <a:t>Part 1:</a:t>
            </a:r>
            <a:br>
              <a:rPr lang="en-PH" sz="1600" dirty="0">
                <a:solidFill>
                  <a:schemeClr val="bg1"/>
                </a:solidFill>
              </a:rPr>
            </a:br>
            <a:r>
              <a:rPr lang="en-PH" sz="1600" dirty="0">
                <a:solidFill>
                  <a:schemeClr val="bg1"/>
                </a:solidFill>
              </a:rPr>
              <a:t>Introduction</a:t>
            </a:r>
          </a:p>
        </p:txBody>
      </p:sp>
      <p:sp>
        <p:nvSpPr>
          <p:cNvPr id="6" name="Content Placeholder 5">
            <a:extLst>
              <a:ext uri="{FF2B5EF4-FFF2-40B4-BE49-F238E27FC236}">
                <a16:creationId xmlns:a16="http://schemas.microsoft.com/office/drawing/2014/main" id="{F7F42631-0E74-4D91-9D04-CFF963A6881C}"/>
              </a:ext>
            </a:extLst>
          </p:cNvPr>
          <p:cNvSpPr>
            <a:spLocks noGrp="1"/>
          </p:cNvSpPr>
          <p:nvPr>
            <p:ph idx="1"/>
          </p:nvPr>
        </p:nvSpPr>
        <p:spPr>
          <a:xfrm>
            <a:off x="4777409" y="1028702"/>
            <a:ext cx="6273972" cy="4843462"/>
          </a:xfrm>
        </p:spPr>
        <p:txBody>
          <a:bodyPr anchor="ctr">
            <a:normAutofit/>
          </a:bodyPr>
          <a:lstStyle/>
          <a:p>
            <a:pPr marL="0" indent="0">
              <a:buNone/>
            </a:pPr>
            <a:r>
              <a:rPr lang="en-PH" sz="2400" b="1" dirty="0"/>
              <a:t>Kinds of Arduino Boards</a:t>
            </a:r>
          </a:p>
          <a:p>
            <a:pPr marL="0" indent="0">
              <a:buNone/>
            </a:pPr>
            <a:endParaRPr lang="en-US" sz="1800" dirty="0"/>
          </a:p>
          <a:p>
            <a:pPr marL="0" indent="0">
              <a:buNone/>
            </a:pPr>
            <a:r>
              <a:rPr lang="en-US" sz="1800" dirty="0"/>
              <a:t>When choosing a board for a project, factors such as </a:t>
            </a:r>
            <a:r>
              <a:rPr lang="en-US" sz="1800" i="1" dirty="0"/>
              <a:t>price</a:t>
            </a:r>
            <a:r>
              <a:rPr lang="en-US" sz="1800" dirty="0"/>
              <a:t>, </a:t>
            </a:r>
            <a:r>
              <a:rPr lang="en-US" sz="1800" i="1" dirty="0"/>
              <a:t>compatibility</a:t>
            </a:r>
            <a:r>
              <a:rPr lang="en-US" sz="1800" dirty="0"/>
              <a:t>, </a:t>
            </a:r>
            <a:r>
              <a:rPr lang="en-US" sz="1800" i="1" dirty="0"/>
              <a:t>power efficiency</a:t>
            </a:r>
            <a:r>
              <a:rPr lang="en-US" sz="1800" dirty="0"/>
              <a:t>, and </a:t>
            </a:r>
            <a:r>
              <a:rPr lang="en-US" sz="1800" i="1" dirty="0"/>
              <a:t>portability</a:t>
            </a:r>
            <a:r>
              <a:rPr lang="en-US" sz="1800" dirty="0"/>
              <a:t> should be considered.</a:t>
            </a:r>
          </a:p>
          <a:p>
            <a:pPr marL="0" indent="0">
              <a:buNone/>
            </a:pPr>
            <a:endParaRPr lang="en-US" sz="1800" dirty="0"/>
          </a:p>
          <a:p>
            <a:pPr marL="0" indent="0">
              <a:buNone/>
            </a:pPr>
            <a:r>
              <a:rPr lang="en-US" sz="1800" dirty="0"/>
              <a:t>The boards shown in the next slides are the commonly used ones for projects…</a:t>
            </a:r>
          </a:p>
        </p:txBody>
      </p:sp>
      <p:sp>
        <p:nvSpPr>
          <p:cNvPr id="2" name="Slide Number Placeholder 1">
            <a:extLst>
              <a:ext uri="{FF2B5EF4-FFF2-40B4-BE49-F238E27FC236}">
                <a16:creationId xmlns:a16="http://schemas.microsoft.com/office/drawing/2014/main" id="{329F2876-83F5-45F3-A104-C237D2EC3DB5}"/>
              </a:ext>
            </a:extLst>
          </p:cNvPr>
          <p:cNvSpPr>
            <a:spLocks noGrp="1"/>
          </p:cNvSpPr>
          <p:nvPr>
            <p:ph type="sldNum" sz="quarter" idx="12"/>
          </p:nvPr>
        </p:nvSpPr>
        <p:spPr/>
        <p:txBody>
          <a:bodyPr/>
          <a:lstStyle/>
          <a:p>
            <a:fld id="{C01389E6-C847-4AD0-B56D-D205B2EAB1EE}" type="slidenum">
              <a:rPr lang="en-US" smtClean="0">
                <a:solidFill>
                  <a:schemeClr val="tx1"/>
                </a:solidFill>
              </a:rPr>
              <a:t>8</a:t>
            </a:fld>
            <a:endParaRPr lang="en-US">
              <a:solidFill>
                <a:schemeClr val="tx1"/>
              </a:solidFill>
            </a:endParaRPr>
          </a:p>
        </p:txBody>
      </p:sp>
    </p:spTree>
    <p:extLst>
      <p:ext uri="{BB962C8B-B14F-4D97-AF65-F5344CB8AC3E}">
        <p14:creationId xmlns:p14="http://schemas.microsoft.com/office/powerpoint/2010/main" val="3015081069"/>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398D60-3E6C-41C7-B9A3-3CB45169230C}"/>
              </a:ext>
            </a:extLst>
          </p:cNvPr>
          <p:cNvSpPr>
            <a:spLocks noGrp="1"/>
          </p:cNvSpPr>
          <p:nvPr>
            <p:ph type="title"/>
          </p:nvPr>
        </p:nvSpPr>
        <p:spPr>
          <a:xfrm>
            <a:off x="1371600" y="987426"/>
            <a:ext cx="3932237" cy="770354"/>
          </a:xfrm>
        </p:spPr>
        <p:txBody>
          <a:bodyPr anchor="ctr">
            <a:normAutofit/>
          </a:bodyPr>
          <a:lstStyle/>
          <a:p>
            <a:r>
              <a:rPr lang="en-PH" sz="1600" dirty="0"/>
              <a:t>Part 1:</a:t>
            </a:r>
            <a:br>
              <a:rPr lang="en-PH" sz="1600" dirty="0"/>
            </a:br>
            <a:r>
              <a:rPr lang="en-PH" sz="1600" dirty="0"/>
              <a:t>Introduction</a:t>
            </a:r>
          </a:p>
        </p:txBody>
      </p:sp>
      <p:sp>
        <p:nvSpPr>
          <p:cNvPr id="6" name="Text Placeholder 5">
            <a:extLst>
              <a:ext uri="{FF2B5EF4-FFF2-40B4-BE49-F238E27FC236}">
                <a16:creationId xmlns:a16="http://schemas.microsoft.com/office/drawing/2014/main" id="{DBAC585F-77AE-4130-89F0-8E6E109A701B}"/>
              </a:ext>
            </a:extLst>
          </p:cNvPr>
          <p:cNvSpPr>
            <a:spLocks noGrp="1"/>
          </p:cNvSpPr>
          <p:nvPr>
            <p:ph type="body" sz="half" idx="2"/>
          </p:nvPr>
        </p:nvSpPr>
        <p:spPr>
          <a:xfrm>
            <a:off x="1371600" y="1757780"/>
            <a:ext cx="3932237" cy="4103270"/>
          </a:xfrm>
        </p:spPr>
        <p:txBody>
          <a:bodyPr anchor="ctr">
            <a:normAutofit/>
          </a:bodyPr>
          <a:lstStyle/>
          <a:p>
            <a:pPr marL="742950" indent="-742950">
              <a:buFont typeface="+mj-lt"/>
              <a:buAutoNum type="arabicPeriod"/>
            </a:pPr>
            <a:r>
              <a:rPr lang="en-PH" sz="3600" dirty="0"/>
              <a:t>Arduino Uno</a:t>
            </a:r>
          </a:p>
        </p:txBody>
      </p:sp>
      <p:pic>
        <p:nvPicPr>
          <p:cNvPr id="13" name="Content Placeholder 12" descr="A screenshot of a computer&#10;&#10;Description automatically generated">
            <a:extLst>
              <a:ext uri="{FF2B5EF4-FFF2-40B4-BE49-F238E27FC236}">
                <a16:creationId xmlns:a16="http://schemas.microsoft.com/office/drawing/2014/main" id="{C14C8C8E-5A14-4666-BFFA-B0CC1157BA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58847" y="987425"/>
            <a:ext cx="4871730" cy="4873625"/>
          </a:xfrm>
        </p:spPr>
      </p:pic>
      <p:sp>
        <p:nvSpPr>
          <p:cNvPr id="2" name="Slide Number Placeholder 1">
            <a:extLst>
              <a:ext uri="{FF2B5EF4-FFF2-40B4-BE49-F238E27FC236}">
                <a16:creationId xmlns:a16="http://schemas.microsoft.com/office/drawing/2014/main" id="{98B1C60F-B286-4709-BCBD-0D684B02CA06}"/>
              </a:ext>
            </a:extLst>
          </p:cNvPr>
          <p:cNvSpPr>
            <a:spLocks noGrp="1"/>
          </p:cNvSpPr>
          <p:nvPr>
            <p:ph type="sldNum" sz="quarter" idx="12"/>
          </p:nvPr>
        </p:nvSpPr>
        <p:spPr/>
        <p:txBody>
          <a:bodyPr/>
          <a:lstStyle/>
          <a:p>
            <a:fld id="{C01389E6-C847-4AD0-B56D-D205B2EAB1EE}" type="slidenum">
              <a:rPr lang="en-US" smtClean="0"/>
              <a:t>9</a:t>
            </a:fld>
            <a:endParaRPr lang="en-US"/>
          </a:p>
        </p:txBody>
      </p:sp>
    </p:spTree>
    <p:extLst>
      <p:ext uri="{BB962C8B-B14F-4D97-AF65-F5344CB8AC3E}">
        <p14:creationId xmlns:p14="http://schemas.microsoft.com/office/powerpoint/2010/main" val="3417914334"/>
      </p:ext>
    </p:extLst>
  </p:cSld>
  <p:clrMapOvr>
    <a:masterClrMapping/>
  </p:clrMapOvr>
  <p:transition spd="slow">
    <p:cover/>
  </p:transition>
</p:sld>
</file>

<file path=ppt/theme/theme1.xml><?xml version="1.0" encoding="utf-8"?>
<a:theme xmlns:a="http://schemas.openxmlformats.org/drawingml/2006/main" name="GradientRiseVTI">
  <a:themeElements>
    <a:clrScheme name="AnalogousFromDarkSeedLeftStep">
      <a:dk1>
        <a:srgbClr val="000000"/>
      </a:dk1>
      <a:lt1>
        <a:srgbClr val="FFFFFF"/>
      </a:lt1>
      <a:dk2>
        <a:srgbClr val="2F2B1B"/>
      </a:dk2>
      <a:lt2>
        <a:srgbClr val="F0F1F3"/>
      </a:lt2>
      <a:accent1>
        <a:srgbClr val="B59F47"/>
      </a:accent1>
      <a:accent2>
        <a:srgbClr val="B1683B"/>
      </a:accent2>
      <a:accent3>
        <a:srgbClr val="C34D51"/>
      </a:accent3>
      <a:accent4>
        <a:srgbClr val="B13B70"/>
      </a:accent4>
      <a:accent5>
        <a:srgbClr val="C34DB4"/>
      </a:accent5>
      <a:accent6>
        <a:srgbClr val="903BB1"/>
      </a:accent6>
      <a:hlink>
        <a:srgbClr val="C0429A"/>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663</TotalTime>
  <Words>2680</Words>
  <Application>Microsoft Office PowerPoint</Application>
  <PresentationFormat>Widescreen</PresentationFormat>
  <Paragraphs>509</Paragraphs>
  <Slides>42</Slides>
  <Notes>0</Notes>
  <HiddenSlides>0</HiddenSlides>
  <MMClips>2</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42</vt:i4>
      </vt:variant>
    </vt:vector>
  </HeadingPairs>
  <TitlesOfParts>
    <vt:vector size="51" baseType="lpstr">
      <vt:lpstr>Arial</vt:lpstr>
      <vt:lpstr>Avenir Next LT Pro</vt:lpstr>
      <vt:lpstr>Avenir Next LT Pro (Body)</vt:lpstr>
      <vt:lpstr>Calibri</vt:lpstr>
      <vt:lpstr>Calibri Light</vt:lpstr>
      <vt:lpstr>Consolas</vt:lpstr>
      <vt:lpstr>Courier New</vt:lpstr>
      <vt:lpstr>GradientRiseVTI</vt:lpstr>
      <vt:lpstr>Office Theme</vt:lpstr>
      <vt:lpstr>PowerPoint Presentation</vt:lpstr>
      <vt:lpstr>Arduino Basics</vt:lpstr>
      <vt:lpstr>Scope</vt:lpstr>
      <vt:lpstr>Part 1: Introduction</vt:lpstr>
      <vt:lpstr>Part 1: Introduction</vt:lpstr>
      <vt:lpstr>Part 1: Introduction</vt:lpstr>
      <vt:lpstr>Part 1: Introduction</vt:lpstr>
      <vt:lpstr>Part 1: Introduction</vt:lpstr>
      <vt:lpstr>Part 1: Introduction</vt:lpstr>
      <vt:lpstr>Part 1: Introduction</vt:lpstr>
      <vt:lpstr>Part 1: Introduction</vt:lpstr>
      <vt:lpstr>Part 1: Introduction</vt:lpstr>
      <vt:lpstr>Part 1: Introduction</vt:lpstr>
      <vt:lpstr>Part 1: Introduction  Add-On: Sensors</vt:lpstr>
      <vt:lpstr>Part 1: Introduction  Add-On: Sensors</vt:lpstr>
      <vt:lpstr>Part 1: Introduction  Add-On: Sensors</vt:lpstr>
      <vt:lpstr>Part 2: The Arduino Uno Board</vt:lpstr>
      <vt:lpstr>Part 2: The Arduino Uno Board</vt:lpstr>
      <vt:lpstr>Part 2: The Arduino Uno Board</vt:lpstr>
      <vt:lpstr>Part 2: The Arduino Uno Board</vt:lpstr>
      <vt:lpstr>Part 2: The Arduino Uno Board</vt:lpstr>
      <vt:lpstr>Part 2: The Arduino Uno Board</vt:lpstr>
      <vt:lpstr>Part 3: Programming Basics</vt:lpstr>
      <vt:lpstr>Common Data Types</vt:lpstr>
      <vt:lpstr>Part 2: Programming Basics</vt:lpstr>
      <vt:lpstr>Part 2: Programming Basics</vt:lpstr>
      <vt:lpstr>Control STatements</vt:lpstr>
      <vt:lpstr>Control Statements</vt:lpstr>
      <vt:lpstr>Control Statements</vt:lpstr>
      <vt:lpstr>Control Statements</vt:lpstr>
      <vt:lpstr>Control Statements</vt:lpstr>
      <vt:lpstr>Common Loop Statements</vt:lpstr>
      <vt:lpstr>Common Loop Statements</vt:lpstr>
      <vt:lpstr>Common Loop Statements</vt:lpstr>
      <vt:lpstr>Part 4: Demo  (Shift Register)</vt:lpstr>
      <vt:lpstr>Part 4: Demo  (Shift Register)</vt:lpstr>
      <vt:lpstr>Part 4: Demo  (Shift Register)</vt:lpstr>
      <vt:lpstr>Part 4: Demo  (Shift Register)</vt:lpstr>
      <vt:lpstr>Part 4: Demo  (Shift Register)</vt:lpstr>
      <vt:lpstr>Setup</vt:lpstr>
      <vt:lpstr>Demo Code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Basics</dc:title>
  <dc:creator>Achilles Macunlay</dc:creator>
  <cp:lastModifiedBy>Achilles Macunlay</cp:lastModifiedBy>
  <cp:revision>229</cp:revision>
  <dcterms:created xsi:type="dcterms:W3CDTF">2021-06-13T04:34:27Z</dcterms:created>
  <dcterms:modified xsi:type="dcterms:W3CDTF">2021-06-15T04:40:25Z</dcterms:modified>
</cp:coreProperties>
</file>

<file path=docProps/thumbnail.jpeg>
</file>